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6" r:id="rId5"/>
    <p:sldId id="304" r:id="rId6"/>
    <p:sldId id="259" r:id="rId7"/>
    <p:sldId id="263" r:id="rId8"/>
    <p:sldId id="341" r:id="rId9"/>
    <p:sldId id="311" r:id="rId10"/>
    <p:sldId id="312" r:id="rId11"/>
    <p:sldId id="315" r:id="rId12"/>
    <p:sldId id="313" r:id="rId13"/>
    <p:sldId id="316" r:id="rId14"/>
    <p:sldId id="314" r:id="rId15"/>
    <p:sldId id="344" r:id="rId16"/>
    <p:sldId id="318" r:id="rId17"/>
    <p:sldId id="342" r:id="rId18"/>
    <p:sldId id="343" r:id="rId19"/>
    <p:sldId id="345" r:id="rId20"/>
    <p:sldId id="323" r:id="rId21"/>
    <p:sldId id="290" r:id="rId22"/>
  </p:sldIdLst>
  <p:sldSz cx="11430000" cy="6858000"/>
  <p:notesSz cx="11430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3618FD-0D6C-4F5F-A4E0-75E1A465D346}">
          <p14:sldIdLst>
            <p14:sldId id="256"/>
            <p14:sldId id="304"/>
            <p14:sldId id="259"/>
            <p14:sldId id="263"/>
            <p14:sldId id="341"/>
            <p14:sldId id="311"/>
            <p14:sldId id="312"/>
            <p14:sldId id="315"/>
            <p14:sldId id="313"/>
            <p14:sldId id="316"/>
            <p14:sldId id="314"/>
            <p14:sldId id="344"/>
            <p14:sldId id="318"/>
            <p14:sldId id="342"/>
            <p14:sldId id="343"/>
            <p14:sldId id="345"/>
            <p14:sldId id="323"/>
            <p14:sldId id="290"/>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5BA7"/>
    <a:srgbClr val="406DB4"/>
    <a:srgbClr val="4C92CF"/>
    <a:srgbClr val="F28D2A"/>
    <a:srgbClr val="2D2826"/>
    <a:srgbClr val="54565A"/>
    <a:srgbClr val="4BBDC9"/>
    <a:srgbClr val="04AFC7"/>
    <a:srgbClr val="FFCE06"/>
    <a:srgbClr val="53B7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1"/>
    <p:restoredTop sz="94710"/>
  </p:normalViewPr>
  <p:slideViewPr>
    <p:cSldViewPr snapToGrid="0">
      <p:cViewPr>
        <p:scale>
          <a:sx n="92" d="100"/>
          <a:sy n="92" d="100"/>
        </p:scale>
        <p:origin x="1208" y="24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53000" cy="3444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6473825" y="0"/>
            <a:ext cx="4953000" cy="344488"/>
          </a:xfrm>
          <a:prstGeom prst="rect">
            <a:avLst/>
          </a:prstGeom>
        </p:spPr>
        <p:txBody>
          <a:bodyPr vert="horz" lIns="91440" tIns="45720" rIns="91440" bIns="45720" rtlCol="0"/>
          <a:lstStyle>
            <a:lvl1pPr algn="r">
              <a:defRPr sz="1200"/>
            </a:lvl1pPr>
          </a:lstStyle>
          <a:p>
            <a:fld id="{794F2FA7-59E6-4344-8FEC-37899B220602}" type="datetimeFigureOut">
              <a:rPr lang="en-CA" smtClean="0"/>
              <a:t>2018-09-22</a:t>
            </a:fld>
            <a:endParaRPr lang="en-CA"/>
          </a:p>
        </p:txBody>
      </p:sp>
      <p:sp>
        <p:nvSpPr>
          <p:cNvPr id="4" name="Slide Image Placeholder 3"/>
          <p:cNvSpPr>
            <a:spLocks noGrp="1" noRot="1" noChangeAspect="1"/>
          </p:cNvSpPr>
          <p:nvPr>
            <p:ph type="sldImg" idx="2"/>
          </p:nvPr>
        </p:nvSpPr>
        <p:spPr>
          <a:xfrm>
            <a:off x="3786188" y="857250"/>
            <a:ext cx="3857625" cy="2314575"/>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1143000" y="3300413"/>
            <a:ext cx="91440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6513513"/>
            <a:ext cx="4953000" cy="3444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6473825" y="6513513"/>
            <a:ext cx="4953000" cy="344487"/>
          </a:xfrm>
          <a:prstGeom prst="rect">
            <a:avLst/>
          </a:prstGeom>
        </p:spPr>
        <p:txBody>
          <a:bodyPr vert="horz" lIns="91440" tIns="45720" rIns="91440" bIns="45720" rtlCol="0" anchor="b"/>
          <a:lstStyle>
            <a:lvl1pPr algn="r">
              <a:defRPr sz="1200"/>
            </a:lvl1pPr>
          </a:lstStyle>
          <a:p>
            <a:fld id="{1D853AFD-4835-4F79-AA9D-99D7A5A0F24F}" type="slidenum">
              <a:rPr lang="en-CA" smtClean="0"/>
              <a:t>‹Nº›</a:t>
            </a:fld>
            <a:endParaRPr lang="en-CA"/>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53AFD-4835-4F79-AA9D-99D7A5A0F24F}" type="slidenum">
              <a:rPr lang="en-CA" smtClean="0"/>
              <a:t>2</a:t>
            </a:fld>
            <a:endParaRPr lang="en-CA"/>
          </a:p>
        </p:txBody>
      </p:sp>
    </p:spTree>
    <p:extLst>
      <p:ext uri="{BB962C8B-B14F-4D97-AF65-F5344CB8AC3E}">
        <p14:creationId xmlns:p14="http://schemas.microsoft.com/office/powerpoint/2010/main" val="2187886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53AFD-4835-4F79-AA9D-99D7A5A0F24F}" type="slidenum">
              <a:rPr lang="en-CA" smtClean="0"/>
              <a:t>3</a:t>
            </a:fld>
            <a:endParaRPr lang="en-CA"/>
          </a:p>
        </p:txBody>
      </p:sp>
    </p:spTree>
    <p:extLst>
      <p:ext uri="{BB962C8B-B14F-4D97-AF65-F5344CB8AC3E}">
        <p14:creationId xmlns:p14="http://schemas.microsoft.com/office/powerpoint/2010/main" val="2587482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853AFD-4835-4F79-AA9D-99D7A5A0F24F}" type="slidenum">
              <a:rPr lang="en-CA" smtClean="0"/>
              <a:t>4</a:t>
            </a:fld>
            <a:endParaRPr lang="en-CA"/>
          </a:p>
        </p:txBody>
      </p:sp>
    </p:spTree>
    <p:extLst>
      <p:ext uri="{BB962C8B-B14F-4D97-AF65-F5344CB8AC3E}">
        <p14:creationId xmlns:p14="http://schemas.microsoft.com/office/powerpoint/2010/main" val="489221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53AFD-4835-4F79-AA9D-99D7A5A0F24F}" type="slidenum">
              <a:rPr lang="en-CA" smtClean="0"/>
              <a:t>6</a:t>
            </a:fld>
            <a:endParaRPr lang="en-CA"/>
          </a:p>
        </p:txBody>
      </p:sp>
    </p:spTree>
    <p:extLst>
      <p:ext uri="{BB962C8B-B14F-4D97-AF65-F5344CB8AC3E}">
        <p14:creationId xmlns:p14="http://schemas.microsoft.com/office/powerpoint/2010/main" val="2221036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53AFD-4835-4F79-AA9D-99D7A5A0F24F}" type="slidenum">
              <a:rPr lang="en-CA" smtClean="0"/>
              <a:t>7</a:t>
            </a:fld>
            <a:endParaRPr lang="en-CA"/>
          </a:p>
        </p:txBody>
      </p:sp>
    </p:spTree>
    <p:extLst>
      <p:ext uri="{BB962C8B-B14F-4D97-AF65-F5344CB8AC3E}">
        <p14:creationId xmlns:p14="http://schemas.microsoft.com/office/powerpoint/2010/main" val="2945887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53AFD-4835-4F79-AA9D-99D7A5A0F24F}" type="slidenum">
              <a:rPr lang="en-CA" smtClean="0"/>
              <a:t>10</a:t>
            </a:fld>
            <a:endParaRPr lang="en-CA"/>
          </a:p>
        </p:txBody>
      </p:sp>
    </p:spTree>
    <p:extLst>
      <p:ext uri="{BB962C8B-B14F-4D97-AF65-F5344CB8AC3E}">
        <p14:creationId xmlns:p14="http://schemas.microsoft.com/office/powerpoint/2010/main" val="2338510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853AFD-4835-4F79-AA9D-99D7A5A0F24F}" type="slidenum">
              <a:rPr lang="en-CA" smtClean="0"/>
              <a:t>17</a:t>
            </a:fld>
            <a:endParaRPr lang="en-CA"/>
          </a:p>
        </p:txBody>
      </p:sp>
    </p:spTree>
    <p:extLst>
      <p:ext uri="{BB962C8B-B14F-4D97-AF65-F5344CB8AC3E}">
        <p14:creationId xmlns:p14="http://schemas.microsoft.com/office/powerpoint/2010/main" val="1944480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53AFD-4835-4F79-AA9D-99D7A5A0F24F}" type="slidenum">
              <a:rPr lang="en-CA" smtClean="0"/>
              <a:t>18</a:t>
            </a:fld>
            <a:endParaRPr lang="en-CA"/>
          </a:p>
        </p:txBody>
      </p:sp>
    </p:spTree>
    <p:extLst>
      <p:ext uri="{BB962C8B-B14F-4D97-AF65-F5344CB8AC3E}">
        <p14:creationId xmlns:p14="http://schemas.microsoft.com/office/powerpoint/2010/main" val="72582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57250" y="2125980"/>
            <a:ext cx="97155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714500" y="3840480"/>
            <a:ext cx="80010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A7A8AA"/>
                </a:solidFill>
                <a:latin typeface="Open Sans Light"/>
                <a:cs typeface="Open Sans Light"/>
              </a:defRPr>
            </a:lvl1pPr>
          </a:lstStyle>
          <a:p>
            <a:pPr marL="12700">
              <a:lnSpc>
                <a:spcPts val="890"/>
              </a:lnSpc>
            </a:pPr>
            <a:r>
              <a:rPr spc="45"/>
              <a:t>http://bonzai-intranet.#com/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209B9A"/>
                </a:solidFill>
                <a:latin typeface="Open Sans Light"/>
                <a:cs typeface="Open Sans Light"/>
              </a:defRPr>
            </a:lvl1pPr>
          </a:lstStyle>
          <a:p>
            <a:endParaRPr/>
          </a:p>
        </p:txBody>
      </p:sp>
      <p:sp>
        <p:nvSpPr>
          <p:cNvPr id="3" name="Holder 3"/>
          <p:cNvSpPr>
            <a:spLocks noGrp="1"/>
          </p:cNvSpPr>
          <p:nvPr>
            <p:ph type="body" idx="1"/>
          </p:nvPr>
        </p:nvSpPr>
        <p:spPr/>
        <p:txBody>
          <a:bodyPr lIns="0" tIns="0" rIns="0" bIns="0"/>
          <a:lstStyle>
            <a:lvl1pPr>
              <a:defRPr sz="3500" b="0" i="0">
                <a:solidFill>
                  <a:schemeClr val="bg1"/>
                </a:solidFill>
                <a:latin typeface="Open Sans Light"/>
                <a:cs typeface="Open Sans Light"/>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A7A8AA"/>
                </a:solidFill>
                <a:latin typeface="Open Sans Light"/>
                <a:cs typeface="Open Sans Light"/>
              </a:defRPr>
            </a:lvl1pPr>
          </a:lstStyle>
          <a:p>
            <a:pPr marL="12700">
              <a:lnSpc>
                <a:spcPts val="890"/>
              </a:lnSpc>
            </a:pPr>
            <a:r>
              <a:rPr spc="45"/>
              <a:t>http://bonzai-intranet.#com/</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209B9A"/>
                </a:solidFill>
                <a:latin typeface="Open Sans Light"/>
                <a:cs typeface="Open Sans Light"/>
              </a:defRPr>
            </a:lvl1pPr>
          </a:lstStyle>
          <a:p>
            <a:endParaRPr/>
          </a:p>
        </p:txBody>
      </p:sp>
      <p:sp>
        <p:nvSpPr>
          <p:cNvPr id="3" name="Holder 3"/>
          <p:cNvSpPr>
            <a:spLocks noGrp="1"/>
          </p:cNvSpPr>
          <p:nvPr>
            <p:ph sz="half" idx="2"/>
          </p:nvPr>
        </p:nvSpPr>
        <p:spPr>
          <a:xfrm>
            <a:off x="571500" y="1577340"/>
            <a:ext cx="497205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886450" y="1577340"/>
            <a:ext cx="497205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800" b="0" i="0">
                <a:solidFill>
                  <a:srgbClr val="A7A8AA"/>
                </a:solidFill>
                <a:latin typeface="Open Sans Light"/>
                <a:cs typeface="Open Sans Light"/>
              </a:defRPr>
            </a:lvl1pPr>
          </a:lstStyle>
          <a:p>
            <a:pPr marL="12700">
              <a:lnSpc>
                <a:spcPts val="890"/>
              </a:lnSpc>
            </a:pPr>
            <a:r>
              <a:rPr spc="45"/>
              <a:t>http://bonzai-intranet.#com/</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209B9A"/>
                </a:solidFill>
                <a:latin typeface="Open Sans Light"/>
                <a:cs typeface="Open Sans Light"/>
              </a:defRPr>
            </a:lvl1pPr>
          </a:lstStyle>
          <a:p>
            <a:endParaRPr/>
          </a:p>
        </p:txBody>
      </p:sp>
      <p:sp>
        <p:nvSpPr>
          <p:cNvPr id="3" name="Holder 3"/>
          <p:cNvSpPr>
            <a:spLocks noGrp="1"/>
          </p:cNvSpPr>
          <p:nvPr>
            <p:ph type="ftr" sz="quarter" idx="5"/>
          </p:nvPr>
        </p:nvSpPr>
        <p:spPr/>
        <p:txBody>
          <a:bodyPr lIns="0" tIns="0" rIns="0" bIns="0"/>
          <a:lstStyle>
            <a:lvl1pPr>
              <a:defRPr sz="800" b="0" i="0">
                <a:solidFill>
                  <a:srgbClr val="A7A8AA"/>
                </a:solidFill>
                <a:latin typeface="Open Sans Light"/>
                <a:cs typeface="Open Sans Light"/>
              </a:defRPr>
            </a:lvl1pPr>
          </a:lstStyle>
          <a:p>
            <a:pPr marL="12700">
              <a:lnSpc>
                <a:spcPts val="890"/>
              </a:lnSpc>
            </a:pPr>
            <a:r>
              <a:rPr spc="45"/>
              <a:t>http://bonzai-intranet.#com/</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800" b="0" i="0">
                <a:solidFill>
                  <a:srgbClr val="A7A8AA"/>
                </a:solidFill>
                <a:latin typeface="Open Sans Light"/>
                <a:cs typeface="Open Sans Light"/>
              </a:defRPr>
            </a:lvl1pPr>
          </a:lstStyle>
          <a:p>
            <a:pPr marL="12700">
              <a:lnSpc>
                <a:spcPts val="890"/>
              </a:lnSpc>
            </a:pPr>
            <a:r>
              <a:rPr spc="45"/>
              <a:t>http://bonzai-intranet.#com/</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Orange Split">
    <p:spTree>
      <p:nvGrpSpPr>
        <p:cNvPr id="1" name=""/>
        <p:cNvGrpSpPr/>
        <p:nvPr/>
      </p:nvGrpSpPr>
      <p:grpSpPr>
        <a:xfrm>
          <a:off x="0" y="0"/>
          <a:ext cx="0" cy="0"/>
          <a:chOff x="0" y="0"/>
          <a:chExt cx="0" cy="0"/>
        </a:xfrm>
      </p:grpSpPr>
      <p:sp>
        <p:nvSpPr>
          <p:cNvPr id="10" name="Rectangle 9"/>
          <p:cNvSpPr/>
          <p:nvPr userDrawn="1"/>
        </p:nvSpPr>
        <p:spPr>
          <a:xfrm>
            <a:off x="7612062" y="-1"/>
            <a:ext cx="3817938" cy="6858001"/>
          </a:xfrm>
          <a:prstGeom prst="rect">
            <a:avLst/>
          </a:prstGeom>
          <a:gradFill flip="none" rotWithShape="1">
            <a:gsLst>
              <a:gs pos="84000">
                <a:srgbClr val="FF9200"/>
              </a:gs>
              <a:gs pos="0">
                <a:srgbClr val="FFC60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6224" y="152277"/>
            <a:ext cx="483426" cy="621364"/>
          </a:xfrm>
          <a:prstGeom prst="rect">
            <a:avLst/>
          </a:prstGeom>
        </p:spPr>
      </p:pic>
      <p:sp>
        <p:nvSpPr>
          <p:cNvPr id="9" name="Text Placeholder 28"/>
          <p:cNvSpPr>
            <a:spLocks noGrp="1"/>
          </p:cNvSpPr>
          <p:nvPr>
            <p:ph type="body" sz="quarter" idx="10" hasCustomPrompt="1"/>
          </p:nvPr>
        </p:nvSpPr>
        <p:spPr>
          <a:xfrm>
            <a:off x="8859915" y="6358468"/>
            <a:ext cx="2373859" cy="228600"/>
          </a:xfrm>
        </p:spPr>
        <p:txBody>
          <a:bodyPr>
            <a:normAutofit/>
          </a:bodyPr>
          <a:lstStyle>
            <a:lvl1pPr marL="0" indent="0" algn="r">
              <a:buNone/>
              <a:defRPr sz="1125" b="1" i="0">
                <a:latin typeface="Graphik Semibold" charset="0"/>
                <a:ea typeface="Graphik Semibold" charset="0"/>
                <a:cs typeface="Graphik Semibold" charset="0"/>
              </a:defRPr>
            </a:lvl1pPr>
            <a:lvl4pPr marL="1285875" indent="0">
              <a:buNone/>
              <a:defRPr/>
            </a:lvl4pPr>
          </a:lstStyle>
          <a:p>
            <a:pPr lvl="0"/>
            <a:r>
              <a:rPr lang="en-US" dirty="0"/>
              <a:t>Section</a:t>
            </a:r>
          </a:p>
        </p:txBody>
      </p:sp>
      <p:sp>
        <p:nvSpPr>
          <p:cNvPr id="11" name="Title 1"/>
          <p:cNvSpPr>
            <a:spLocks noGrp="1"/>
          </p:cNvSpPr>
          <p:nvPr>
            <p:ph type="title" hasCustomPrompt="1"/>
          </p:nvPr>
        </p:nvSpPr>
        <p:spPr>
          <a:xfrm>
            <a:off x="559343" y="867297"/>
            <a:ext cx="2980783" cy="461665"/>
          </a:xfrm>
        </p:spPr>
        <p:txBody>
          <a:bodyPr anchor="t">
            <a:spAutoFit/>
          </a:bodyPr>
          <a:lstStyle>
            <a:lvl1pPr>
              <a:defRPr baseline="0"/>
            </a:lvl1pPr>
          </a:lstStyle>
          <a:p>
            <a:r>
              <a:rPr lang="en-CA" dirty="0"/>
              <a:t>Title</a:t>
            </a:r>
            <a:endParaRPr lang="en-US" dirty="0"/>
          </a:p>
        </p:txBody>
      </p:sp>
      <p:sp>
        <p:nvSpPr>
          <p:cNvPr id="7" name="Text Placeholder 5"/>
          <p:cNvSpPr>
            <a:spLocks noGrp="1"/>
          </p:cNvSpPr>
          <p:nvPr>
            <p:ph type="body" sz="quarter" idx="16"/>
          </p:nvPr>
        </p:nvSpPr>
        <p:spPr>
          <a:xfrm>
            <a:off x="559342" y="2556901"/>
            <a:ext cx="5942556" cy="16466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99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9342" y="867297"/>
            <a:ext cx="3326390" cy="461665"/>
          </a:xfrm>
        </p:spPr>
        <p:txBody>
          <a:bodyPr anchor="t">
            <a:spAutoFit/>
          </a:bodyPr>
          <a:lstStyle>
            <a:lvl1pPr>
              <a:defRPr baseline="0"/>
            </a:lvl1pPr>
          </a:lstStyle>
          <a:p>
            <a:r>
              <a:rPr lang="en-CA" dirty="0"/>
              <a:t>Title</a:t>
            </a:r>
            <a:endParaRPr lang="en-US" dirty="0"/>
          </a:p>
        </p:txBody>
      </p:sp>
      <p:sp>
        <p:nvSpPr>
          <p:cNvPr id="9" name="Rectangle 8"/>
          <p:cNvSpPr/>
          <p:nvPr userDrawn="1"/>
        </p:nvSpPr>
        <p:spPr>
          <a:xfrm>
            <a:off x="10601258" y="-1"/>
            <a:ext cx="828742" cy="942247"/>
          </a:xfrm>
          <a:prstGeom prst="rect">
            <a:avLst/>
          </a:prstGeom>
          <a:gradFill flip="none" rotWithShape="1">
            <a:gsLst>
              <a:gs pos="85000">
                <a:srgbClr val="FF9200"/>
              </a:gs>
              <a:gs pos="0">
                <a:srgbClr val="FFC6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6224" y="152277"/>
            <a:ext cx="483426" cy="621364"/>
          </a:xfrm>
          <a:prstGeom prst="rect">
            <a:avLst/>
          </a:prstGeom>
        </p:spPr>
      </p:pic>
      <p:sp>
        <p:nvSpPr>
          <p:cNvPr id="29" name="Text Placeholder 28"/>
          <p:cNvSpPr>
            <a:spLocks noGrp="1"/>
          </p:cNvSpPr>
          <p:nvPr>
            <p:ph type="body" sz="quarter" idx="10" hasCustomPrompt="1"/>
          </p:nvPr>
        </p:nvSpPr>
        <p:spPr>
          <a:xfrm>
            <a:off x="8859915" y="6358468"/>
            <a:ext cx="2373859" cy="228600"/>
          </a:xfrm>
        </p:spPr>
        <p:txBody>
          <a:bodyPr>
            <a:noAutofit/>
          </a:bodyPr>
          <a:lstStyle>
            <a:lvl1pPr marL="0" indent="0" algn="r">
              <a:buNone/>
              <a:defRPr sz="1125" b="1" i="0">
                <a:latin typeface="Graphik Semibold" charset="0"/>
                <a:ea typeface="Graphik Semibold" charset="0"/>
                <a:cs typeface="Graphik Semibold" charset="0"/>
              </a:defRPr>
            </a:lvl1pPr>
            <a:lvl4pPr marL="1285875" indent="0">
              <a:buNone/>
              <a:defRPr/>
            </a:lvl4pPr>
          </a:lstStyle>
          <a:p>
            <a:pPr lvl="0"/>
            <a:r>
              <a:rPr lang="en-US" dirty="0"/>
              <a:t>Section</a:t>
            </a:r>
          </a:p>
        </p:txBody>
      </p:sp>
      <p:sp>
        <p:nvSpPr>
          <p:cNvPr id="6" name="Text Placeholder 5"/>
          <p:cNvSpPr>
            <a:spLocks noGrp="1"/>
          </p:cNvSpPr>
          <p:nvPr>
            <p:ph type="body" sz="quarter" idx="11"/>
          </p:nvPr>
        </p:nvSpPr>
        <p:spPr>
          <a:xfrm>
            <a:off x="4241134" y="2356444"/>
            <a:ext cx="5863828" cy="16466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4689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1430000" cy="6858000"/>
          </a:xfrm>
          <a:prstGeom prst="rect">
            <a:avLst/>
          </a:prstGeom>
          <a:blipFill>
            <a:blip r:embed="rId9" cstate="print"/>
            <a:stretch>
              <a:fillRect/>
            </a:stretch>
          </a:blipFill>
        </p:spPr>
        <p:txBody>
          <a:bodyPr wrap="square" lIns="0" tIns="0" rIns="0" bIns="0" rtlCol="0"/>
          <a:lstStyle/>
          <a:p>
            <a:endParaRPr/>
          </a:p>
        </p:txBody>
      </p:sp>
      <p:sp>
        <p:nvSpPr>
          <p:cNvPr id="2" name="Holder 2"/>
          <p:cNvSpPr>
            <a:spLocks noGrp="1"/>
          </p:cNvSpPr>
          <p:nvPr>
            <p:ph type="title"/>
          </p:nvPr>
        </p:nvSpPr>
        <p:spPr>
          <a:xfrm>
            <a:off x="1028700" y="292227"/>
            <a:ext cx="9372600" cy="476250"/>
          </a:xfrm>
          <a:prstGeom prst="rect">
            <a:avLst/>
          </a:prstGeom>
        </p:spPr>
        <p:txBody>
          <a:bodyPr wrap="square" lIns="0" tIns="0" rIns="0" bIns="0">
            <a:spAutoFit/>
          </a:bodyPr>
          <a:lstStyle>
            <a:lvl1pPr>
              <a:defRPr sz="3000" b="0" i="0">
                <a:solidFill>
                  <a:srgbClr val="209B9A"/>
                </a:solidFill>
                <a:latin typeface="Open Sans Light"/>
                <a:cs typeface="Open Sans Light"/>
              </a:defRPr>
            </a:lvl1pPr>
          </a:lstStyle>
          <a:p>
            <a:endParaRPr/>
          </a:p>
        </p:txBody>
      </p:sp>
      <p:sp>
        <p:nvSpPr>
          <p:cNvPr id="3" name="Holder 3"/>
          <p:cNvSpPr>
            <a:spLocks noGrp="1"/>
          </p:cNvSpPr>
          <p:nvPr>
            <p:ph type="body" idx="1"/>
          </p:nvPr>
        </p:nvSpPr>
        <p:spPr>
          <a:xfrm>
            <a:off x="2008981" y="2226671"/>
            <a:ext cx="7412037" cy="2214245"/>
          </a:xfrm>
          <a:prstGeom prst="rect">
            <a:avLst/>
          </a:prstGeom>
        </p:spPr>
        <p:txBody>
          <a:bodyPr wrap="square" lIns="0" tIns="0" rIns="0" bIns="0">
            <a:spAutoFit/>
          </a:bodyPr>
          <a:lstStyle>
            <a:lvl1pPr>
              <a:defRPr sz="3500" b="0" i="0">
                <a:solidFill>
                  <a:schemeClr val="bg1"/>
                </a:solidFill>
                <a:latin typeface="Open Sans Light"/>
                <a:cs typeface="Open Sans Light"/>
              </a:defRPr>
            </a:lvl1pPr>
          </a:lstStyle>
          <a:p>
            <a:endParaRPr/>
          </a:p>
        </p:txBody>
      </p:sp>
      <p:sp>
        <p:nvSpPr>
          <p:cNvPr id="4" name="Holder 4"/>
          <p:cNvSpPr>
            <a:spLocks noGrp="1"/>
          </p:cNvSpPr>
          <p:nvPr>
            <p:ph type="ftr" sz="quarter" idx="5"/>
          </p:nvPr>
        </p:nvSpPr>
        <p:spPr>
          <a:xfrm>
            <a:off x="8631844" y="6610470"/>
            <a:ext cx="1496695" cy="127000"/>
          </a:xfrm>
          <a:prstGeom prst="rect">
            <a:avLst/>
          </a:prstGeom>
        </p:spPr>
        <p:txBody>
          <a:bodyPr wrap="square" lIns="0" tIns="0" rIns="0" bIns="0">
            <a:spAutoFit/>
          </a:bodyPr>
          <a:lstStyle>
            <a:lvl1pPr>
              <a:defRPr sz="800" b="0" i="0">
                <a:solidFill>
                  <a:srgbClr val="A7A8AA"/>
                </a:solidFill>
                <a:latin typeface="Open Sans Light"/>
                <a:cs typeface="Open Sans Light"/>
              </a:defRPr>
            </a:lvl1pPr>
          </a:lstStyle>
          <a:p>
            <a:pPr marL="12700">
              <a:lnSpc>
                <a:spcPts val="890"/>
              </a:lnSpc>
            </a:pPr>
            <a:r>
              <a:rPr spc="45"/>
              <a:t>http://bonzai-intranet.#com/</a:t>
            </a:r>
          </a:p>
        </p:txBody>
      </p:sp>
      <p:sp>
        <p:nvSpPr>
          <p:cNvPr id="5" name="Holder 5"/>
          <p:cNvSpPr>
            <a:spLocks noGrp="1"/>
          </p:cNvSpPr>
          <p:nvPr>
            <p:ph type="dt" sz="half" idx="6"/>
          </p:nvPr>
        </p:nvSpPr>
        <p:spPr>
          <a:xfrm>
            <a:off x="571500" y="6377940"/>
            <a:ext cx="262890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9/22/18</a:t>
            </a:fld>
            <a:endParaRPr lang="en-US"/>
          </a:p>
        </p:txBody>
      </p:sp>
      <p:sp>
        <p:nvSpPr>
          <p:cNvPr id="6" name="Holder 6"/>
          <p:cNvSpPr>
            <a:spLocks noGrp="1"/>
          </p:cNvSpPr>
          <p:nvPr>
            <p:ph type="sldNum" sz="quarter" idx="7"/>
          </p:nvPr>
        </p:nvSpPr>
        <p:spPr>
          <a:xfrm>
            <a:off x="8229600" y="6377940"/>
            <a:ext cx="262890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4.emf"/><Relationship Id="rId7" Type="http://schemas.openxmlformats.org/officeDocument/2006/relationships/image" Target="../media/image16.png"/><Relationship Id="rId12" Type="http://schemas.openxmlformats.org/officeDocument/2006/relationships/image" Target="../media/image21.emf"/><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20.emf"/><Relationship Id="rId5" Type="http://schemas.openxmlformats.org/officeDocument/2006/relationships/image" Target="../media/image7.png"/><Relationship Id="rId10" Type="http://schemas.openxmlformats.org/officeDocument/2006/relationships/image" Target="../media/image19.png"/><Relationship Id="rId4" Type="http://schemas.openxmlformats.org/officeDocument/2006/relationships/image" Target="../media/image15.emf"/><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4"/>
          <p:cNvSpPr txBox="1"/>
          <p:nvPr/>
        </p:nvSpPr>
        <p:spPr>
          <a:xfrm>
            <a:off x="2562158" y="4207573"/>
            <a:ext cx="6305685" cy="384721"/>
          </a:xfrm>
          <a:prstGeom prst="rect">
            <a:avLst/>
          </a:prstGeom>
        </p:spPr>
        <p:txBody>
          <a:bodyPr vert="horz" wrap="square" lIns="0" tIns="0" rIns="0" bIns="0" rtlCol="0">
            <a:spAutoFit/>
          </a:bodyPr>
          <a:lstStyle/>
          <a:p>
            <a:pPr marL="12700" algn="ctr"/>
            <a:r>
              <a:rPr lang="es-MX" sz="2500" spc="-45" dirty="0">
                <a:solidFill>
                  <a:srgbClr val="FFFFFF"/>
                </a:solidFill>
                <a:latin typeface="Graphik Light" panose="020B0403030202060203" pitchFamily="34" charset="77"/>
                <a:cs typeface="Open Sans Light"/>
              </a:rPr>
              <a:t>The Ideal Intranet </a:t>
            </a:r>
            <a:r>
              <a:rPr lang="es-MX" sz="2500" spc="-45" dirty="0">
                <a:solidFill>
                  <a:srgbClr val="FFCD00"/>
                </a:solidFill>
                <a:latin typeface="Graphik Light" panose="020B0403030202060203" pitchFamily="34" charset="77"/>
                <a:cs typeface="Open Sans Light"/>
              </a:rPr>
              <a:t>Project Team Handbook </a:t>
            </a:r>
            <a:endParaRPr sz="2500" dirty="0">
              <a:solidFill>
                <a:srgbClr val="FFCD00"/>
              </a:solidFill>
              <a:latin typeface="Graphik Light" panose="020B0403030202060203" pitchFamily="34" charset="77"/>
              <a:cs typeface="Open Sans Light"/>
            </a:endParaRPr>
          </a:p>
        </p:txBody>
      </p:sp>
      <p:sp>
        <p:nvSpPr>
          <p:cNvPr id="5" name="object 5"/>
          <p:cNvSpPr txBox="1"/>
          <p:nvPr/>
        </p:nvSpPr>
        <p:spPr>
          <a:xfrm>
            <a:off x="3976987" y="6031576"/>
            <a:ext cx="3476026" cy="430887"/>
          </a:xfrm>
          <a:prstGeom prst="rect">
            <a:avLst/>
          </a:prstGeom>
        </p:spPr>
        <p:txBody>
          <a:bodyPr vert="horz" wrap="square" lIns="0" tIns="0" rIns="0" bIns="0" rtlCol="0">
            <a:spAutoFit/>
          </a:bodyPr>
          <a:lstStyle/>
          <a:p>
            <a:pPr marL="12700" algn="ctr">
              <a:lnSpc>
                <a:spcPct val="100000"/>
              </a:lnSpc>
            </a:pPr>
            <a:r>
              <a:rPr lang="es-MX" sz="1400" dirty="0">
                <a:solidFill>
                  <a:srgbClr val="FFFFFF"/>
                </a:solidFill>
                <a:latin typeface="Graphik Medium" panose="020B0503030202060203" pitchFamily="34" charset="77"/>
                <a:cs typeface="Open Sans Light"/>
              </a:rPr>
              <a:t>Visit: www.bonzai-intranet.com</a:t>
            </a:r>
          </a:p>
          <a:p>
            <a:pPr marL="12700" algn="ctr">
              <a:lnSpc>
                <a:spcPct val="100000"/>
              </a:lnSpc>
            </a:pPr>
            <a:r>
              <a:rPr lang="es-MX" sz="1400" dirty="0">
                <a:solidFill>
                  <a:srgbClr val="FFFFFF"/>
                </a:solidFill>
                <a:latin typeface="Graphik Medium" panose="020B0503030202060203" pitchFamily="34" charset="77"/>
                <a:cs typeface="Open Sans Light"/>
              </a:rPr>
              <a:t>Email: stressfree@bonzai-intranet.com</a:t>
            </a:r>
          </a:p>
        </p:txBody>
      </p:sp>
      <p:pic>
        <p:nvPicPr>
          <p:cNvPr id="6" name="Imagen 5">
            <a:extLst>
              <a:ext uri="{FF2B5EF4-FFF2-40B4-BE49-F238E27FC236}">
                <a16:creationId xmlns:a16="http://schemas.microsoft.com/office/drawing/2014/main" id="{69E10807-554E-744E-AE25-C72A36628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4480" y="1761564"/>
            <a:ext cx="3961041" cy="20828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38"/>
          <p:cNvSpPr txBox="1"/>
          <p:nvPr/>
        </p:nvSpPr>
        <p:spPr>
          <a:xfrm>
            <a:off x="2159646" y="1914151"/>
            <a:ext cx="7490792" cy="3276474"/>
          </a:xfrm>
          <a:prstGeom prst="rect">
            <a:avLst/>
          </a:prstGeom>
        </p:spPr>
        <p:txBody>
          <a:bodyPr vert="horz" wrap="square" lIns="0" tIns="0" rIns="0" bIns="0" rtlCol="0">
            <a:spAutoFit/>
          </a:bodyPr>
          <a:lstStyle/>
          <a:p>
            <a:pPr lvl="0">
              <a:lnSpc>
                <a:spcPct val="150000"/>
              </a:lnSpc>
            </a:pPr>
            <a:r>
              <a:rPr lang="en-US" sz="1600" dirty="0">
                <a:solidFill>
                  <a:srgbClr val="54565A"/>
                </a:solidFill>
                <a:latin typeface="Graphik" panose="020B0503030202060203" pitchFamily="34" charset="77"/>
                <a:ea typeface="Open Sans" panose="020B0606030504020204" pitchFamily="34" charset="0"/>
                <a:cs typeface="Open Sans" panose="020B0606030504020204" pitchFamily="34" charset="0"/>
              </a:rPr>
              <a:t>Recommended core team size (less than 9 people, 3 key decision makers), otherwise coordination or meetings and decision making may be challenging</a:t>
            </a:r>
          </a:p>
          <a:p>
            <a:pPr lvl="0">
              <a:lnSpc>
                <a:spcPct val="150000"/>
              </a:lnSpc>
            </a:pPr>
            <a:endParaRPr lang="en-US" sz="16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lvl="0">
              <a:lnSpc>
                <a:spcPct val="150000"/>
              </a:lnSpc>
            </a:pPr>
            <a:r>
              <a:rPr lang="en-US" sz="1600" dirty="0">
                <a:solidFill>
                  <a:srgbClr val="54565A"/>
                </a:solidFill>
                <a:latin typeface="Graphik" panose="020B0503030202060203" pitchFamily="34" charset="77"/>
                <a:ea typeface="Open Sans" panose="020B0606030504020204" pitchFamily="34" charset="0"/>
                <a:cs typeface="Open Sans" panose="020B0606030504020204" pitchFamily="34" charset="0"/>
              </a:rPr>
              <a:t>Core project team representatives are different than the greater group of stakeholders (no need to involve every department on core project team)</a:t>
            </a:r>
          </a:p>
          <a:p>
            <a:pPr lvl="0">
              <a:lnSpc>
                <a:spcPct val="150000"/>
              </a:lnSpc>
            </a:pPr>
            <a:endParaRPr lang="en-US" sz="16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lvl="0">
              <a:lnSpc>
                <a:spcPct val="150000"/>
              </a:lnSpc>
            </a:pPr>
            <a:r>
              <a:rPr lang="en-US" sz="1600" dirty="0">
                <a:solidFill>
                  <a:srgbClr val="54565A"/>
                </a:solidFill>
                <a:latin typeface="Graphik" panose="020B0503030202060203" pitchFamily="34" charset="77"/>
                <a:ea typeface="Open Sans" panose="020B0606030504020204" pitchFamily="34" charset="0"/>
                <a:cs typeface="Open Sans" panose="020B0606030504020204" pitchFamily="34" charset="0"/>
              </a:rPr>
              <a:t>Having a Content Strategist to work with the core team is beneficial</a:t>
            </a:r>
          </a:p>
          <a:p>
            <a:pPr lvl="0">
              <a:lnSpc>
                <a:spcPct val="150000"/>
              </a:lnSpc>
            </a:pPr>
            <a:endParaRPr lang="en-US" sz="16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lvl="0">
              <a:lnSpc>
                <a:spcPct val="150000"/>
              </a:lnSpc>
            </a:pPr>
            <a:r>
              <a:rPr lang="en-US" sz="1600" dirty="0">
                <a:solidFill>
                  <a:srgbClr val="54565A"/>
                </a:solidFill>
                <a:latin typeface="Graphik" panose="020B0503030202060203" pitchFamily="34" charset="77"/>
                <a:ea typeface="Open Sans" panose="020B0606030504020204" pitchFamily="34" charset="0"/>
                <a:cs typeface="Open Sans" panose="020B0606030504020204" pitchFamily="34" charset="0"/>
              </a:rPr>
              <a:t>Core project team decision-making will require continual collaboration </a:t>
            </a:r>
          </a:p>
        </p:txBody>
      </p:sp>
      <p:sp>
        <p:nvSpPr>
          <p:cNvPr id="44" name="object 44"/>
          <p:cNvSpPr/>
          <p:nvPr/>
        </p:nvSpPr>
        <p:spPr>
          <a:xfrm>
            <a:off x="10902952" y="5289553"/>
            <a:ext cx="193040" cy="193040"/>
          </a:xfrm>
          <a:custGeom>
            <a:avLst/>
            <a:gdLst/>
            <a:ahLst/>
            <a:cxnLst/>
            <a:rect l="l" t="t" r="r" b="b"/>
            <a:pathLst>
              <a:path w="193040" h="193039">
                <a:moveTo>
                  <a:pt x="96291" y="192582"/>
                </a:moveTo>
                <a:lnTo>
                  <a:pt x="133770" y="185014"/>
                </a:lnTo>
                <a:lnTo>
                  <a:pt x="164377" y="164377"/>
                </a:lnTo>
                <a:lnTo>
                  <a:pt x="185014" y="133770"/>
                </a:lnTo>
                <a:lnTo>
                  <a:pt x="192582" y="96291"/>
                </a:lnTo>
                <a:lnTo>
                  <a:pt x="185014" y="58807"/>
                </a:lnTo>
                <a:lnTo>
                  <a:pt x="164377" y="28200"/>
                </a:lnTo>
                <a:lnTo>
                  <a:pt x="133770" y="7566"/>
                </a:lnTo>
                <a:lnTo>
                  <a:pt x="96291" y="0"/>
                </a:lnTo>
                <a:lnTo>
                  <a:pt x="58812" y="7566"/>
                </a:lnTo>
                <a:lnTo>
                  <a:pt x="28205" y="28200"/>
                </a:lnTo>
                <a:lnTo>
                  <a:pt x="7567" y="58807"/>
                </a:lnTo>
                <a:lnTo>
                  <a:pt x="0" y="96291"/>
                </a:lnTo>
                <a:lnTo>
                  <a:pt x="7567" y="133770"/>
                </a:lnTo>
                <a:lnTo>
                  <a:pt x="28205" y="164377"/>
                </a:lnTo>
                <a:lnTo>
                  <a:pt x="58812" y="185014"/>
                </a:lnTo>
                <a:lnTo>
                  <a:pt x="96291" y="192582"/>
                </a:lnTo>
                <a:close/>
              </a:path>
            </a:pathLst>
          </a:custGeom>
          <a:ln w="12700">
            <a:solidFill>
              <a:srgbClr val="FFFFFF"/>
            </a:solidFill>
          </a:ln>
        </p:spPr>
        <p:txBody>
          <a:bodyPr wrap="square" lIns="0" tIns="0" rIns="0" bIns="0" rtlCol="0"/>
          <a:lstStyle/>
          <a:p>
            <a:endParaRPr/>
          </a:p>
        </p:txBody>
      </p:sp>
      <p:sp>
        <p:nvSpPr>
          <p:cNvPr id="45" name="object 45"/>
          <p:cNvSpPr/>
          <p:nvPr/>
        </p:nvSpPr>
        <p:spPr>
          <a:xfrm>
            <a:off x="11032036" y="5904957"/>
            <a:ext cx="139700" cy="139700"/>
          </a:xfrm>
          <a:custGeom>
            <a:avLst/>
            <a:gdLst/>
            <a:ahLst/>
            <a:cxnLst/>
            <a:rect l="l" t="t" r="r" b="b"/>
            <a:pathLst>
              <a:path w="139700" h="139700">
                <a:moveTo>
                  <a:pt x="69850" y="139699"/>
                </a:moveTo>
                <a:lnTo>
                  <a:pt x="97041" y="134211"/>
                </a:lnTo>
                <a:lnTo>
                  <a:pt x="119243" y="119243"/>
                </a:lnTo>
                <a:lnTo>
                  <a:pt x="134211" y="97041"/>
                </a:lnTo>
                <a:lnTo>
                  <a:pt x="139700" y="69849"/>
                </a:lnTo>
                <a:lnTo>
                  <a:pt x="134211" y="42658"/>
                </a:lnTo>
                <a:lnTo>
                  <a:pt x="119243" y="20456"/>
                </a:lnTo>
                <a:lnTo>
                  <a:pt x="97041" y="5488"/>
                </a:lnTo>
                <a:lnTo>
                  <a:pt x="69850" y="0"/>
                </a:lnTo>
                <a:lnTo>
                  <a:pt x="42658" y="5488"/>
                </a:lnTo>
                <a:lnTo>
                  <a:pt x="20456" y="20456"/>
                </a:lnTo>
                <a:lnTo>
                  <a:pt x="5488" y="42658"/>
                </a:lnTo>
                <a:lnTo>
                  <a:pt x="0" y="69849"/>
                </a:lnTo>
                <a:lnTo>
                  <a:pt x="5488" y="97041"/>
                </a:lnTo>
                <a:lnTo>
                  <a:pt x="20456" y="119243"/>
                </a:lnTo>
                <a:lnTo>
                  <a:pt x="42658" y="134211"/>
                </a:lnTo>
                <a:lnTo>
                  <a:pt x="69850" y="139699"/>
                </a:lnTo>
                <a:close/>
              </a:path>
            </a:pathLst>
          </a:custGeom>
          <a:ln w="12700">
            <a:solidFill>
              <a:srgbClr val="FFFFFF"/>
            </a:solidFill>
          </a:ln>
        </p:spPr>
        <p:txBody>
          <a:bodyPr wrap="square" lIns="0" tIns="0" rIns="0" bIns="0" rtlCol="0"/>
          <a:lstStyle/>
          <a:p>
            <a:endParaRPr/>
          </a:p>
        </p:txBody>
      </p:sp>
      <p:sp>
        <p:nvSpPr>
          <p:cNvPr id="46" name="object 46"/>
          <p:cNvSpPr/>
          <p:nvPr/>
        </p:nvSpPr>
        <p:spPr>
          <a:xfrm>
            <a:off x="10710363" y="6203950"/>
            <a:ext cx="88900" cy="88900"/>
          </a:xfrm>
          <a:custGeom>
            <a:avLst/>
            <a:gdLst/>
            <a:ahLst/>
            <a:cxnLst/>
            <a:rect l="l" t="t" r="r" b="b"/>
            <a:pathLst>
              <a:path w="88900" h="88900">
                <a:moveTo>
                  <a:pt x="44450" y="88900"/>
                </a:moveTo>
                <a:lnTo>
                  <a:pt x="61751" y="85406"/>
                </a:lnTo>
                <a:lnTo>
                  <a:pt x="75880" y="75880"/>
                </a:lnTo>
                <a:lnTo>
                  <a:pt x="85406" y="61751"/>
                </a:lnTo>
                <a:lnTo>
                  <a:pt x="88900" y="44450"/>
                </a:lnTo>
                <a:lnTo>
                  <a:pt x="85406" y="27148"/>
                </a:lnTo>
                <a:lnTo>
                  <a:pt x="75880" y="13019"/>
                </a:lnTo>
                <a:lnTo>
                  <a:pt x="61751" y="3493"/>
                </a:lnTo>
                <a:lnTo>
                  <a:pt x="44450" y="0"/>
                </a:lnTo>
                <a:lnTo>
                  <a:pt x="27148" y="3493"/>
                </a:lnTo>
                <a:lnTo>
                  <a:pt x="13019" y="13019"/>
                </a:lnTo>
                <a:lnTo>
                  <a:pt x="3493" y="27148"/>
                </a:lnTo>
                <a:lnTo>
                  <a:pt x="0" y="44450"/>
                </a:lnTo>
                <a:lnTo>
                  <a:pt x="3493" y="61751"/>
                </a:lnTo>
                <a:lnTo>
                  <a:pt x="13019" y="75880"/>
                </a:lnTo>
                <a:lnTo>
                  <a:pt x="27148" y="85406"/>
                </a:lnTo>
                <a:lnTo>
                  <a:pt x="44450" y="88900"/>
                </a:lnTo>
                <a:close/>
              </a:path>
            </a:pathLst>
          </a:custGeom>
          <a:ln w="12700">
            <a:solidFill>
              <a:srgbClr val="FFFFFF"/>
            </a:solidFill>
          </a:ln>
        </p:spPr>
        <p:txBody>
          <a:bodyPr wrap="square" lIns="0" tIns="0" rIns="0" bIns="0" rtlCol="0"/>
          <a:lstStyle/>
          <a:p>
            <a:endParaRPr/>
          </a:p>
        </p:txBody>
      </p:sp>
      <p:sp>
        <p:nvSpPr>
          <p:cNvPr id="37" name="object 18">
            <a:extLst>
              <a:ext uri="{FF2B5EF4-FFF2-40B4-BE49-F238E27FC236}">
                <a16:creationId xmlns:a16="http://schemas.microsoft.com/office/drawing/2014/main" id="{D6FBD824-6308-2243-9EBD-EEC2FA2698ED}"/>
              </a:ext>
            </a:extLst>
          </p:cNvPr>
          <p:cNvSpPr/>
          <p:nvPr/>
        </p:nvSpPr>
        <p:spPr>
          <a:xfrm>
            <a:off x="1587" y="6462713"/>
            <a:ext cx="11428730" cy="395605"/>
          </a:xfrm>
          <a:custGeom>
            <a:avLst/>
            <a:gdLst/>
            <a:ahLst/>
            <a:cxnLst/>
            <a:rect l="l" t="t" r="r" b="b"/>
            <a:pathLst>
              <a:path w="11428730" h="395604">
                <a:moveTo>
                  <a:pt x="11428412" y="0"/>
                </a:moveTo>
                <a:lnTo>
                  <a:pt x="0" y="0"/>
                </a:lnTo>
                <a:lnTo>
                  <a:pt x="0" y="395287"/>
                </a:lnTo>
                <a:lnTo>
                  <a:pt x="11428412" y="395287"/>
                </a:lnTo>
                <a:lnTo>
                  <a:pt x="11428412" y="0"/>
                </a:lnTo>
                <a:close/>
              </a:path>
            </a:pathLst>
          </a:custGeom>
          <a:solidFill>
            <a:srgbClr val="FFFFFF"/>
          </a:solidFill>
        </p:spPr>
        <p:txBody>
          <a:bodyPr wrap="square" lIns="0" tIns="0" rIns="0" bIns="0" rtlCol="0"/>
          <a:lstStyle/>
          <a:p>
            <a:endParaRPr/>
          </a:p>
        </p:txBody>
      </p:sp>
      <p:sp>
        <p:nvSpPr>
          <p:cNvPr id="43" name="object 5">
            <a:extLst>
              <a:ext uri="{FF2B5EF4-FFF2-40B4-BE49-F238E27FC236}">
                <a16:creationId xmlns:a16="http://schemas.microsoft.com/office/drawing/2014/main" id="{F2488FBE-8A0C-2C45-A5D2-DBCB671BB5CA}"/>
              </a:ext>
            </a:extLst>
          </p:cNvPr>
          <p:cNvSpPr/>
          <p:nvPr/>
        </p:nvSpPr>
        <p:spPr>
          <a:xfrm>
            <a:off x="457200" y="6612470"/>
            <a:ext cx="90716" cy="97167"/>
          </a:xfrm>
          <a:prstGeom prst="rect">
            <a:avLst/>
          </a:prstGeom>
          <a:blipFill>
            <a:blip r:embed="rId3" cstate="print"/>
            <a:stretch>
              <a:fillRect/>
            </a:stretch>
          </a:blipFill>
        </p:spPr>
        <p:txBody>
          <a:bodyPr wrap="square" lIns="0" tIns="0" rIns="0" bIns="0" rtlCol="0"/>
          <a:lstStyle/>
          <a:p>
            <a:endParaRPr/>
          </a:p>
        </p:txBody>
      </p:sp>
      <p:sp>
        <p:nvSpPr>
          <p:cNvPr id="47" name="object 6">
            <a:extLst>
              <a:ext uri="{FF2B5EF4-FFF2-40B4-BE49-F238E27FC236}">
                <a16:creationId xmlns:a16="http://schemas.microsoft.com/office/drawing/2014/main" id="{AD31E17B-78D9-A445-9BF4-A0BAA489FBFE}"/>
              </a:ext>
            </a:extLst>
          </p:cNvPr>
          <p:cNvSpPr/>
          <p:nvPr/>
        </p:nvSpPr>
        <p:spPr>
          <a:xfrm>
            <a:off x="578243" y="6609880"/>
            <a:ext cx="113220" cy="102361"/>
          </a:xfrm>
          <a:prstGeom prst="rect">
            <a:avLst/>
          </a:prstGeom>
          <a:blipFill>
            <a:blip r:embed="rId4" cstate="print"/>
            <a:stretch>
              <a:fillRect/>
            </a:stretch>
          </a:blipFill>
        </p:spPr>
        <p:txBody>
          <a:bodyPr wrap="square" lIns="0" tIns="0" rIns="0" bIns="0" rtlCol="0"/>
          <a:lstStyle/>
          <a:p>
            <a:endParaRPr/>
          </a:p>
        </p:txBody>
      </p:sp>
      <p:pic>
        <p:nvPicPr>
          <p:cNvPr id="51" name="Imagen 50">
            <a:extLst>
              <a:ext uri="{FF2B5EF4-FFF2-40B4-BE49-F238E27FC236}">
                <a16:creationId xmlns:a16="http://schemas.microsoft.com/office/drawing/2014/main" id="{B1D0A10F-402B-8A4B-B1FD-2725C2144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5258" y="6521253"/>
            <a:ext cx="541686" cy="284830"/>
          </a:xfrm>
          <a:prstGeom prst="rect">
            <a:avLst/>
          </a:prstGeom>
        </p:spPr>
      </p:pic>
      <p:sp>
        <p:nvSpPr>
          <p:cNvPr id="54" name="Text Placeholder 3">
            <a:extLst>
              <a:ext uri="{FF2B5EF4-FFF2-40B4-BE49-F238E27FC236}">
                <a16:creationId xmlns:a16="http://schemas.microsoft.com/office/drawing/2014/main" id="{70CCDB07-54C1-5447-8B92-234B52A5125E}"/>
              </a:ext>
            </a:extLst>
          </p:cNvPr>
          <p:cNvSpPr txBox="1">
            <a:spLocks/>
          </p:cNvSpPr>
          <p:nvPr/>
        </p:nvSpPr>
        <p:spPr>
          <a:xfrm>
            <a:off x="428624" y="373974"/>
            <a:ext cx="6878130" cy="476539"/>
          </a:xfrm>
          <a:prstGeom prst="rect">
            <a:avLst/>
          </a:prstGeom>
        </p:spPr>
        <p:txBody>
          <a:bodyPr vert="horz" lIns="85725" tIns="42863" rIns="85725" bIns="42863" rtlCol="0">
            <a:noAutofit/>
          </a:bodyPr>
          <a:lstStyle>
            <a:lvl1pPr marL="446088" indent="-439738" algn="l" defTabSz="914400" rtl="0" eaLnBrk="1" latinLnBrk="0" hangingPunct="1">
              <a:lnSpc>
                <a:spcPct val="90000"/>
              </a:lnSpc>
              <a:spcBef>
                <a:spcPts val="1000"/>
              </a:spcBef>
              <a:spcAft>
                <a:spcPts val="1000"/>
              </a:spcAft>
              <a:buSzPct val="90000"/>
              <a:buFontTx/>
              <a:buBlip>
                <a:blip r:embed="rId6"/>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7"/>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953" indent="0" defTabSz="857250">
              <a:spcBef>
                <a:spcPts val="938"/>
              </a:spcBef>
              <a:spcAft>
                <a:spcPts val="938"/>
              </a:spcAft>
              <a:buNone/>
              <a:defRPr/>
            </a:pPr>
            <a:r>
              <a:rPr lang="en-US" sz="2625" b="1" dirty="0">
                <a:solidFill>
                  <a:srgbClr val="000000"/>
                </a:solidFill>
                <a:latin typeface="Graphik Black" charset="0"/>
                <a:ea typeface="+mn-ea"/>
                <a:cs typeface="+mn-cs"/>
              </a:rPr>
              <a:t>Key Recommendations</a:t>
            </a:r>
            <a:endParaRPr lang="en-US" sz="3375" b="1" dirty="0">
              <a:solidFill>
                <a:srgbClr val="000000"/>
              </a:solidFill>
              <a:latin typeface="Graphik" panose="020B0503030202060203" pitchFamily="34" charset="77"/>
            </a:endParaRPr>
          </a:p>
        </p:txBody>
      </p:sp>
      <p:sp>
        <p:nvSpPr>
          <p:cNvPr id="55" name="object 36">
            <a:extLst>
              <a:ext uri="{FF2B5EF4-FFF2-40B4-BE49-F238E27FC236}">
                <a16:creationId xmlns:a16="http://schemas.microsoft.com/office/drawing/2014/main" id="{EBC8B895-51DD-9A49-96B1-2D491FE8854A}"/>
              </a:ext>
            </a:extLst>
          </p:cNvPr>
          <p:cNvSpPr txBox="1">
            <a:spLocks/>
          </p:cNvSpPr>
          <p:nvPr/>
        </p:nvSpPr>
        <p:spPr>
          <a:xfrm>
            <a:off x="792130" y="6610350"/>
            <a:ext cx="1497013" cy="115888"/>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rgbClr val="A7A8AA"/>
                </a:solidFill>
                <a:latin typeface="Open Sans Light"/>
                <a:ea typeface="+mn-ea"/>
                <a:cs typeface="Open Sans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90"/>
              </a:lnSpc>
            </a:pPr>
            <a:r>
              <a:rPr lang="es-MX" spc="45" dirty="0"/>
              <a:t>http://bonzai-intranet.com/</a:t>
            </a:r>
          </a:p>
        </p:txBody>
      </p:sp>
      <p:sp>
        <p:nvSpPr>
          <p:cNvPr id="56" name="CuadroTexto 55">
            <a:extLst>
              <a:ext uri="{FF2B5EF4-FFF2-40B4-BE49-F238E27FC236}">
                <a16:creationId xmlns:a16="http://schemas.microsoft.com/office/drawing/2014/main" id="{13394C5C-E6ED-6049-8114-4DBE3F11BB6C}"/>
              </a:ext>
            </a:extLst>
          </p:cNvPr>
          <p:cNvSpPr txBox="1"/>
          <p:nvPr/>
        </p:nvSpPr>
        <p:spPr>
          <a:xfrm>
            <a:off x="1677046" y="1886017"/>
            <a:ext cx="482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2DCCD3"/>
                </a:solidFill>
                <a:effectLst/>
                <a:uLnTx/>
                <a:uFillTx/>
                <a:latin typeface="Font Awesome 5 Pro Light" panose="02000503000000000000" pitchFamily="2" charset="0"/>
                <a:ea typeface="+mn-ea"/>
                <a:cs typeface="+mn-cs"/>
              </a:rPr>
              <a:t></a:t>
            </a:r>
            <a:endParaRPr kumimoji="0" lang="es-MX" sz="2400" b="0" i="0" u="none" strike="noStrike" kern="1200" cap="none" spc="0" normalizeH="0" baseline="0" noProof="0" dirty="0">
              <a:ln>
                <a:noFill/>
              </a:ln>
              <a:solidFill>
                <a:srgbClr val="2DCCD3"/>
              </a:solidFill>
              <a:effectLst/>
              <a:uLnTx/>
              <a:uFillTx/>
              <a:latin typeface="Font Awesome 5 Pro Light" panose="02000503000000000000" pitchFamily="2" charset="0"/>
              <a:ea typeface="+mn-ea"/>
              <a:cs typeface="+mn-cs"/>
            </a:endParaRPr>
          </a:p>
        </p:txBody>
      </p:sp>
      <p:sp>
        <p:nvSpPr>
          <p:cNvPr id="57" name="CuadroTexto 56">
            <a:extLst>
              <a:ext uri="{FF2B5EF4-FFF2-40B4-BE49-F238E27FC236}">
                <a16:creationId xmlns:a16="http://schemas.microsoft.com/office/drawing/2014/main" id="{8F13D50E-CB09-D540-BEC4-7459C49F00B9}"/>
              </a:ext>
            </a:extLst>
          </p:cNvPr>
          <p:cNvSpPr txBox="1"/>
          <p:nvPr/>
        </p:nvSpPr>
        <p:spPr>
          <a:xfrm>
            <a:off x="1677046" y="3015677"/>
            <a:ext cx="482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2DCCD3"/>
                </a:solidFill>
                <a:effectLst/>
                <a:uLnTx/>
                <a:uFillTx/>
                <a:latin typeface="Font Awesome 5 Pro Light" panose="02000503000000000000" pitchFamily="2" charset="0"/>
                <a:ea typeface="+mn-ea"/>
                <a:cs typeface="+mn-cs"/>
              </a:rPr>
              <a:t></a:t>
            </a:r>
            <a:endParaRPr kumimoji="0" lang="es-MX" sz="2400" b="0" i="0" u="none" strike="noStrike" kern="1200" cap="none" spc="0" normalizeH="0" baseline="0" noProof="0" dirty="0">
              <a:ln>
                <a:noFill/>
              </a:ln>
              <a:solidFill>
                <a:srgbClr val="2DCCD3"/>
              </a:solidFill>
              <a:effectLst/>
              <a:uLnTx/>
              <a:uFillTx/>
              <a:latin typeface="Font Awesome 5 Pro Light" panose="02000503000000000000" pitchFamily="2" charset="0"/>
              <a:ea typeface="+mn-ea"/>
              <a:cs typeface="+mn-cs"/>
            </a:endParaRPr>
          </a:p>
        </p:txBody>
      </p:sp>
      <p:sp>
        <p:nvSpPr>
          <p:cNvPr id="58" name="CuadroTexto 57">
            <a:extLst>
              <a:ext uri="{FF2B5EF4-FFF2-40B4-BE49-F238E27FC236}">
                <a16:creationId xmlns:a16="http://schemas.microsoft.com/office/drawing/2014/main" id="{1ED60DC4-8A28-954B-B360-91787D0EA10A}"/>
              </a:ext>
            </a:extLst>
          </p:cNvPr>
          <p:cNvSpPr txBox="1"/>
          <p:nvPr/>
        </p:nvSpPr>
        <p:spPr>
          <a:xfrm>
            <a:off x="1677046" y="4107553"/>
            <a:ext cx="482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2DCCD3"/>
                </a:solidFill>
                <a:effectLst/>
                <a:uLnTx/>
                <a:uFillTx/>
                <a:latin typeface="Font Awesome 5 Pro Light" panose="02000503000000000000" pitchFamily="2" charset="0"/>
                <a:ea typeface="+mn-ea"/>
                <a:cs typeface="+mn-cs"/>
              </a:rPr>
              <a:t></a:t>
            </a:r>
            <a:endParaRPr kumimoji="0" lang="es-MX" sz="2400" b="0" i="0" u="none" strike="noStrike" kern="1200" cap="none" spc="0" normalizeH="0" baseline="0" noProof="0" dirty="0">
              <a:ln>
                <a:noFill/>
              </a:ln>
              <a:solidFill>
                <a:srgbClr val="2DCCD3"/>
              </a:solidFill>
              <a:effectLst/>
              <a:uLnTx/>
              <a:uFillTx/>
              <a:latin typeface="Font Awesome 5 Pro Light" panose="02000503000000000000" pitchFamily="2" charset="0"/>
              <a:ea typeface="+mn-ea"/>
              <a:cs typeface="+mn-cs"/>
            </a:endParaRPr>
          </a:p>
        </p:txBody>
      </p:sp>
      <p:sp>
        <p:nvSpPr>
          <p:cNvPr id="59" name="CuadroTexto 58">
            <a:extLst>
              <a:ext uri="{FF2B5EF4-FFF2-40B4-BE49-F238E27FC236}">
                <a16:creationId xmlns:a16="http://schemas.microsoft.com/office/drawing/2014/main" id="{48A4A807-0B31-B349-8AF3-64F640B0DF4A}"/>
              </a:ext>
            </a:extLst>
          </p:cNvPr>
          <p:cNvSpPr txBox="1"/>
          <p:nvPr/>
        </p:nvSpPr>
        <p:spPr>
          <a:xfrm>
            <a:off x="1677046" y="4828445"/>
            <a:ext cx="482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2DCCD3"/>
                </a:solidFill>
                <a:effectLst/>
                <a:uLnTx/>
                <a:uFillTx/>
                <a:latin typeface="Font Awesome 5 Pro Light" panose="02000503000000000000" pitchFamily="2" charset="0"/>
                <a:ea typeface="+mn-ea"/>
                <a:cs typeface="+mn-cs"/>
              </a:rPr>
              <a:t></a:t>
            </a:r>
            <a:endParaRPr kumimoji="0" lang="es-MX" sz="2400" b="0" i="0" u="none" strike="noStrike" kern="1200" cap="none" spc="0" normalizeH="0" baseline="0" noProof="0" dirty="0">
              <a:ln>
                <a:noFill/>
              </a:ln>
              <a:solidFill>
                <a:srgbClr val="2DCCD3"/>
              </a:solidFill>
              <a:effectLst/>
              <a:uLnTx/>
              <a:uFillTx/>
              <a:latin typeface="Font Awesome 5 Pro Light" panose="02000503000000000000" pitchFamily="2" charset="0"/>
              <a:ea typeface="+mn-ea"/>
              <a:cs typeface="+mn-cs"/>
            </a:endParaRPr>
          </a:p>
        </p:txBody>
      </p:sp>
    </p:spTree>
    <p:extLst>
      <p:ext uri="{BB962C8B-B14F-4D97-AF65-F5344CB8AC3E}">
        <p14:creationId xmlns:p14="http://schemas.microsoft.com/office/powerpoint/2010/main" val="826191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object 37">
            <a:extLst>
              <a:ext uri="{FF2B5EF4-FFF2-40B4-BE49-F238E27FC236}">
                <a16:creationId xmlns:a16="http://schemas.microsoft.com/office/drawing/2014/main" id="{23259FDF-D128-1849-9AD2-0DB14972D69A}"/>
              </a:ext>
            </a:extLst>
          </p:cNvPr>
          <p:cNvSpPr txBox="1"/>
          <p:nvPr/>
        </p:nvSpPr>
        <p:spPr>
          <a:xfrm>
            <a:off x="8104199" y="1930127"/>
            <a:ext cx="2912745" cy="3777957"/>
          </a:xfrm>
          <a:prstGeom prst="rect">
            <a:avLst/>
          </a:prstGeom>
        </p:spPr>
        <p:txBody>
          <a:bodyPr vert="horz" wrap="square" lIns="0" tIns="0" rIns="0" bIns="0" rtlCol="0">
            <a:spAutoFit/>
          </a:bodyPr>
          <a:lstStyle/>
          <a:p>
            <a:pPr marL="298450" marR="5080" indent="-285750">
              <a:lnSpc>
                <a:spcPct val="100000"/>
              </a:lnSpc>
              <a:spcBef>
                <a:spcPts val="875"/>
              </a:spcBef>
              <a:buFont typeface="Arial" panose="020B0604020202020204" pitchFamily="34" charset="0"/>
              <a:buChar char="•"/>
              <a:tabLst>
                <a:tab pos="241300" algn="l"/>
              </a:tabLst>
            </a:pPr>
            <a:r>
              <a:rPr lang="es-MX" sz="1300" dirty="0">
                <a:solidFill>
                  <a:schemeClr val="tx1">
                    <a:lumMod val="95000"/>
                    <a:lumOff val="5000"/>
                  </a:schemeClr>
                </a:solidFill>
                <a:latin typeface="Graphik" panose="020B0503030202060203" pitchFamily="34" charset="77"/>
                <a:cs typeface="Open Sans Light"/>
              </a:rPr>
              <a:t>Charged with maintaining the mandate of the Intranet</a:t>
            </a:r>
          </a:p>
          <a:p>
            <a:pPr marL="298450" marR="5080" indent="-285750">
              <a:lnSpc>
                <a:spcPct val="100000"/>
              </a:lnSpc>
              <a:spcBef>
                <a:spcPts val="875"/>
              </a:spcBef>
              <a:buFont typeface="Arial" panose="020B0604020202020204" pitchFamily="34" charset="0"/>
              <a:buChar char="•"/>
              <a:tabLst>
                <a:tab pos="241300" algn="l"/>
              </a:tabLst>
            </a:pPr>
            <a:r>
              <a:rPr lang="es-MX" sz="1300" dirty="0">
                <a:solidFill>
                  <a:schemeClr val="tx1">
                    <a:lumMod val="95000"/>
                    <a:lumOff val="5000"/>
                  </a:schemeClr>
                </a:solidFill>
                <a:latin typeface="Graphik" panose="020B0503030202060203" pitchFamily="34" charset="77"/>
                <a:cs typeface="Open Sans Light"/>
              </a:rPr>
              <a:t>Typically has one or more executives that have significant clout 	in the organization</a:t>
            </a:r>
          </a:p>
          <a:p>
            <a:pPr marL="298450" marR="5080" indent="-285750">
              <a:lnSpc>
                <a:spcPct val="100000"/>
              </a:lnSpc>
              <a:spcBef>
                <a:spcPts val="875"/>
              </a:spcBef>
              <a:buFont typeface="Arial" panose="020B0604020202020204" pitchFamily="34" charset="0"/>
              <a:buChar char="•"/>
              <a:tabLst>
                <a:tab pos="241300" algn="l"/>
              </a:tabLst>
            </a:pPr>
            <a:r>
              <a:rPr lang="es-MX" sz="1300" dirty="0">
                <a:solidFill>
                  <a:schemeClr val="tx1">
                    <a:lumMod val="95000"/>
                    <a:lumOff val="5000"/>
                  </a:schemeClr>
                </a:solidFill>
                <a:latin typeface="Graphik" panose="020B0503030202060203" pitchFamily="34" charset="77"/>
                <a:cs typeface="Open Sans Light"/>
              </a:rPr>
              <a:t>Should contain the Intranet Owner or Manager as a source of input</a:t>
            </a:r>
          </a:p>
          <a:p>
            <a:pPr marL="298450" marR="5080" indent="-285750">
              <a:lnSpc>
                <a:spcPct val="100000"/>
              </a:lnSpc>
              <a:spcBef>
                <a:spcPts val="875"/>
              </a:spcBef>
              <a:buFont typeface="Arial" panose="020B0604020202020204" pitchFamily="34" charset="0"/>
              <a:buChar char="•"/>
              <a:tabLst>
                <a:tab pos="241300" algn="l"/>
              </a:tabLst>
            </a:pPr>
            <a:r>
              <a:rPr lang="es-MX" sz="1300" dirty="0">
                <a:solidFill>
                  <a:schemeClr val="tx1">
                    <a:lumMod val="95000"/>
                    <a:lumOff val="5000"/>
                  </a:schemeClr>
                </a:solidFill>
                <a:latin typeface="Graphik" panose="020B0503030202060203" pitchFamily="34" charset="77"/>
                <a:cs typeface="Open Sans Light"/>
              </a:rPr>
              <a:t>Must be able to provide financial support for further Intranet initiatives</a:t>
            </a:r>
          </a:p>
          <a:p>
            <a:pPr marL="298450" marR="5080" indent="-285750">
              <a:lnSpc>
                <a:spcPct val="100000"/>
              </a:lnSpc>
              <a:spcBef>
                <a:spcPts val="875"/>
              </a:spcBef>
              <a:buFont typeface="Arial" panose="020B0604020202020204" pitchFamily="34" charset="0"/>
              <a:buChar char="•"/>
              <a:tabLst>
                <a:tab pos="241300" algn="l"/>
              </a:tabLst>
            </a:pPr>
            <a:r>
              <a:rPr lang="es-MX" sz="1300" dirty="0">
                <a:solidFill>
                  <a:schemeClr val="tx1">
                    <a:lumMod val="95000"/>
                    <a:lumOff val="5000"/>
                  </a:schemeClr>
                </a:solidFill>
                <a:latin typeface="Graphik" panose="020B0503030202060203" pitchFamily="34" charset="77"/>
                <a:cs typeface="Open Sans Light"/>
              </a:rPr>
              <a:t>Meets quarterly to discuss Intranet strategy, company strategy and alignment with goals</a:t>
            </a:r>
          </a:p>
          <a:p>
            <a:pPr marL="298450" marR="5080" indent="-285750">
              <a:lnSpc>
                <a:spcPct val="100000"/>
              </a:lnSpc>
              <a:spcBef>
                <a:spcPts val="875"/>
              </a:spcBef>
              <a:buFont typeface="Arial" panose="020B0604020202020204" pitchFamily="34" charset="0"/>
              <a:buChar char="•"/>
              <a:tabLst>
                <a:tab pos="241300" algn="l"/>
              </a:tabLst>
            </a:pPr>
            <a:r>
              <a:rPr lang="es-MX" sz="1300" dirty="0">
                <a:solidFill>
                  <a:schemeClr val="tx1">
                    <a:lumMod val="95000"/>
                    <a:lumOff val="5000"/>
                  </a:schemeClr>
                </a:solidFill>
                <a:latin typeface="Graphik" panose="020B0503030202060203" pitchFamily="34" charset="77"/>
                <a:cs typeface="Open Sans Light"/>
              </a:rPr>
              <a:t>Between 3 – 8 people</a:t>
            </a:r>
          </a:p>
        </p:txBody>
      </p:sp>
      <p:sp>
        <p:nvSpPr>
          <p:cNvPr id="82" name="object 24">
            <a:extLst>
              <a:ext uri="{FF2B5EF4-FFF2-40B4-BE49-F238E27FC236}">
                <a16:creationId xmlns:a16="http://schemas.microsoft.com/office/drawing/2014/main" id="{96819087-90B5-6344-A165-1059F3D69D16}"/>
              </a:ext>
            </a:extLst>
          </p:cNvPr>
          <p:cNvSpPr txBox="1"/>
          <p:nvPr/>
        </p:nvSpPr>
        <p:spPr>
          <a:xfrm>
            <a:off x="8115206" y="1045365"/>
            <a:ext cx="2167044" cy="553998"/>
          </a:xfrm>
          <a:prstGeom prst="rect">
            <a:avLst/>
          </a:prstGeom>
        </p:spPr>
        <p:txBody>
          <a:bodyPr vert="horz" wrap="square" lIns="0" tIns="0" rIns="0" bIns="0" rtlCol="0">
            <a:spAutoFit/>
          </a:bodyPr>
          <a:lstStyle/>
          <a:p>
            <a:pPr marL="429895" marR="5080" indent="-417830">
              <a:lnSpc>
                <a:spcPct val="100000"/>
              </a:lnSpc>
            </a:pPr>
            <a:r>
              <a:rPr lang="en-CA" b="1" dirty="0">
                <a:solidFill>
                  <a:schemeClr val="bg1"/>
                </a:solidFill>
                <a:latin typeface="Graphik Semibold" panose="020B0503030202060203" pitchFamily="34" charset="77"/>
                <a:cs typeface="Open Sans"/>
              </a:rPr>
              <a:t>Intranet Steering</a:t>
            </a:r>
          </a:p>
          <a:p>
            <a:pPr marL="429895" marR="5080" indent="-417830">
              <a:lnSpc>
                <a:spcPct val="100000"/>
              </a:lnSpc>
            </a:pPr>
            <a:r>
              <a:rPr lang="en-CA" b="1" dirty="0">
                <a:solidFill>
                  <a:schemeClr val="bg1"/>
                </a:solidFill>
                <a:latin typeface="Graphik Semibold" panose="020B0503030202060203" pitchFamily="34" charset="77"/>
                <a:cs typeface="Open Sans"/>
              </a:rPr>
              <a:t>Committee</a:t>
            </a:r>
          </a:p>
        </p:txBody>
      </p:sp>
      <p:sp>
        <p:nvSpPr>
          <p:cNvPr id="23" name="object 18">
            <a:extLst>
              <a:ext uri="{FF2B5EF4-FFF2-40B4-BE49-F238E27FC236}">
                <a16:creationId xmlns:a16="http://schemas.microsoft.com/office/drawing/2014/main" id="{AF0AC5FF-B51D-0946-88EE-A75F1A195138}"/>
              </a:ext>
            </a:extLst>
          </p:cNvPr>
          <p:cNvSpPr/>
          <p:nvPr/>
        </p:nvSpPr>
        <p:spPr>
          <a:xfrm>
            <a:off x="1587" y="6462713"/>
            <a:ext cx="11428730" cy="395605"/>
          </a:xfrm>
          <a:custGeom>
            <a:avLst/>
            <a:gdLst/>
            <a:ahLst/>
            <a:cxnLst/>
            <a:rect l="l" t="t" r="r" b="b"/>
            <a:pathLst>
              <a:path w="11428730" h="395604">
                <a:moveTo>
                  <a:pt x="11428412" y="0"/>
                </a:moveTo>
                <a:lnTo>
                  <a:pt x="0" y="0"/>
                </a:lnTo>
                <a:lnTo>
                  <a:pt x="0" y="395287"/>
                </a:lnTo>
                <a:lnTo>
                  <a:pt x="11428412" y="395287"/>
                </a:lnTo>
                <a:lnTo>
                  <a:pt x="11428412" y="0"/>
                </a:lnTo>
                <a:close/>
              </a:path>
            </a:pathLst>
          </a:custGeom>
          <a:solidFill>
            <a:srgbClr val="FFFFFF"/>
          </a:solidFill>
        </p:spPr>
        <p:txBody>
          <a:bodyPr wrap="square" lIns="0" tIns="0" rIns="0" bIns="0" rtlCol="0"/>
          <a:lstStyle/>
          <a:p>
            <a:endParaRPr/>
          </a:p>
        </p:txBody>
      </p:sp>
      <p:sp>
        <p:nvSpPr>
          <p:cNvPr id="24" name="object 5">
            <a:extLst>
              <a:ext uri="{FF2B5EF4-FFF2-40B4-BE49-F238E27FC236}">
                <a16:creationId xmlns:a16="http://schemas.microsoft.com/office/drawing/2014/main" id="{03AB3F74-B52B-944A-8C1A-3F3E6C9D0A54}"/>
              </a:ext>
            </a:extLst>
          </p:cNvPr>
          <p:cNvSpPr/>
          <p:nvPr/>
        </p:nvSpPr>
        <p:spPr>
          <a:xfrm>
            <a:off x="457200" y="6612470"/>
            <a:ext cx="90716" cy="97167"/>
          </a:xfrm>
          <a:prstGeom prst="rect">
            <a:avLst/>
          </a:prstGeom>
          <a:blipFill>
            <a:blip r:embed="rId2" cstate="print"/>
            <a:stretch>
              <a:fillRect/>
            </a:stretch>
          </a:blipFill>
        </p:spPr>
        <p:txBody>
          <a:bodyPr wrap="square" lIns="0" tIns="0" rIns="0" bIns="0" rtlCol="0"/>
          <a:lstStyle/>
          <a:p>
            <a:endParaRPr/>
          </a:p>
        </p:txBody>
      </p:sp>
      <p:sp>
        <p:nvSpPr>
          <p:cNvPr id="25" name="object 6">
            <a:extLst>
              <a:ext uri="{FF2B5EF4-FFF2-40B4-BE49-F238E27FC236}">
                <a16:creationId xmlns:a16="http://schemas.microsoft.com/office/drawing/2014/main" id="{61C09B98-1485-FB44-97BE-57BFF480F881}"/>
              </a:ext>
            </a:extLst>
          </p:cNvPr>
          <p:cNvSpPr/>
          <p:nvPr/>
        </p:nvSpPr>
        <p:spPr>
          <a:xfrm>
            <a:off x="578243" y="6609880"/>
            <a:ext cx="113220" cy="102361"/>
          </a:xfrm>
          <a:prstGeom prst="rect">
            <a:avLst/>
          </a:prstGeom>
          <a:blipFill>
            <a:blip r:embed="rId3" cstate="print"/>
            <a:stretch>
              <a:fillRect/>
            </a:stretch>
          </a:blipFill>
        </p:spPr>
        <p:txBody>
          <a:bodyPr wrap="square" lIns="0" tIns="0" rIns="0" bIns="0" rtlCol="0"/>
          <a:lstStyle/>
          <a:p>
            <a:endParaRPr/>
          </a:p>
        </p:txBody>
      </p:sp>
      <p:pic>
        <p:nvPicPr>
          <p:cNvPr id="27" name="Imagen 26">
            <a:extLst>
              <a:ext uri="{FF2B5EF4-FFF2-40B4-BE49-F238E27FC236}">
                <a16:creationId xmlns:a16="http://schemas.microsoft.com/office/drawing/2014/main" id="{67A2EF9F-96A7-9845-AD35-6F81E87E7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5258" y="6521253"/>
            <a:ext cx="541686" cy="284830"/>
          </a:xfrm>
          <a:prstGeom prst="rect">
            <a:avLst/>
          </a:prstGeom>
        </p:spPr>
      </p:pic>
      <p:sp>
        <p:nvSpPr>
          <p:cNvPr id="28" name="Text Placeholder 3">
            <a:extLst>
              <a:ext uri="{FF2B5EF4-FFF2-40B4-BE49-F238E27FC236}">
                <a16:creationId xmlns:a16="http://schemas.microsoft.com/office/drawing/2014/main" id="{758CC042-3F32-BB4B-A5D7-8FC27C02377E}"/>
              </a:ext>
            </a:extLst>
          </p:cNvPr>
          <p:cNvSpPr txBox="1">
            <a:spLocks/>
          </p:cNvSpPr>
          <p:nvPr/>
        </p:nvSpPr>
        <p:spPr>
          <a:xfrm>
            <a:off x="428624" y="373974"/>
            <a:ext cx="5550145" cy="920254"/>
          </a:xfrm>
          <a:prstGeom prst="rect">
            <a:avLst/>
          </a:prstGeom>
        </p:spPr>
        <p:txBody>
          <a:bodyPr vert="horz" lIns="85725" tIns="42863" rIns="85725" bIns="42863" rtlCol="0">
            <a:noAutofit/>
          </a:bodyPr>
          <a:lstStyle>
            <a:lvl1pPr marL="446088" indent="-439738" algn="l" defTabSz="914400" rtl="0" eaLnBrk="1" latinLnBrk="0" hangingPunct="1">
              <a:lnSpc>
                <a:spcPct val="90000"/>
              </a:lnSpc>
              <a:spcBef>
                <a:spcPts val="1000"/>
              </a:spcBef>
              <a:spcAft>
                <a:spcPts val="1000"/>
              </a:spcAft>
              <a:buSzPct val="90000"/>
              <a:buFontTx/>
              <a:buBlip>
                <a:blip r:embed="rId5"/>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6"/>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953" indent="0" defTabSz="857250">
              <a:spcBef>
                <a:spcPts val="938"/>
              </a:spcBef>
              <a:spcAft>
                <a:spcPts val="938"/>
              </a:spcAft>
              <a:buNone/>
              <a:defRPr/>
            </a:pPr>
            <a:r>
              <a:rPr lang="en-US" sz="2625" b="1" dirty="0">
                <a:solidFill>
                  <a:srgbClr val="000000"/>
                </a:solidFill>
                <a:latin typeface="Graphik Black" charset="0"/>
                <a:ea typeface="+mn-ea"/>
                <a:cs typeface="+mn-cs"/>
              </a:rPr>
              <a:t>Intranet Team Operational Structure</a:t>
            </a:r>
            <a:endParaRPr lang="en-US" sz="3375" b="1" dirty="0">
              <a:solidFill>
                <a:srgbClr val="000000"/>
              </a:solidFill>
              <a:latin typeface="Graphik" panose="020B0503030202060203" pitchFamily="34" charset="77"/>
            </a:endParaRPr>
          </a:p>
        </p:txBody>
      </p:sp>
      <p:sp>
        <p:nvSpPr>
          <p:cNvPr id="38" name="object 36">
            <a:extLst>
              <a:ext uri="{FF2B5EF4-FFF2-40B4-BE49-F238E27FC236}">
                <a16:creationId xmlns:a16="http://schemas.microsoft.com/office/drawing/2014/main" id="{BD301CFF-6CD1-8843-996D-72C0FB51FEC6}"/>
              </a:ext>
            </a:extLst>
          </p:cNvPr>
          <p:cNvSpPr txBox="1">
            <a:spLocks/>
          </p:cNvSpPr>
          <p:nvPr/>
        </p:nvSpPr>
        <p:spPr>
          <a:xfrm>
            <a:off x="792130" y="6610350"/>
            <a:ext cx="1497013" cy="115888"/>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rgbClr val="A7A8AA"/>
                </a:solidFill>
                <a:latin typeface="Open Sans Light"/>
                <a:ea typeface="+mn-ea"/>
                <a:cs typeface="Open Sans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90"/>
              </a:lnSpc>
            </a:pPr>
            <a:r>
              <a:rPr lang="es-MX" spc="45" dirty="0"/>
              <a:t>http://bonzai-intranet.com/</a:t>
            </a:r>
          </a:p>
        </p:txBody>
      </p:sp>
      <p:pic>
        <p:nvPicPr>
          <p:cNvPr id="35" name="Imagen 34">
            <a:extLst>
              <a:ext uri="{FF2B5EF4-FFF2-40B4-BE49-F238E27FC236}">
                <a16:creationId xmlns:a16="http://schemas.microsoft.com/office/drawing/2014/main" id="{C790BCDA-039B-824D-BC1E-6D47069AD9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556" y="1653909"/>
            <a:ext cx="6803852" cy="4082311"/>
          </a:xfrm>
          <a:prstGeom prst="rect">
            <a:avLst/>
          </a:prstGeom>
        </p:spPr>
      </p:pic>
    </p:spTree>
    <p:extLst>
      <p:ext uri="{BB962C8B-B14F-4D97-AF65-F5344CB8AC3E}">
        <p14:creationId xmlns:p14="http://schemas.microsoft.com/office/powerpoint/2010/main" val="860649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object 18">
            <a:extLst>
              <a:ext uri="{FF2B5EF4-FFF2-40B4-BE49-F238E27FC236}">
                <a16:creationId xmlns:a16="http://schemas.microsoft.com/office/drawing/2014/main" id="{BB63AC1B-8EAC-0240-BF16-1D543CA6C029}"/>
              </a:ext>
            </a:extLst>
          </p:cNvPr>
          <p:cNvSpPr/>
          <p:nvPr/>
        </p:nvSpPr>
        <p:spPr>
          <a:xfrm>
            <a:off x="1587" y="6462713"/>
            <a:ext cx="11428730" cy="395605"/>
          </a:xfrm>
          <a:custGeom>
            <a:avLst/>
            <a:gdLst/>
            <a:ahLst/>
            <a:cxnLst/>
            <a:rect l="l" t="t" r="r" b="b"/>
            <a:pathLst>
              <a:path w="11428730" h="395604">
                <a:moveTo>
                  <a:pt x="11428412" y="0"/>
                </a:moveTo>
                <a:lnTo>
                  <a:pt x="0" y="0"/>
                </a:lnTo>
                <a:lnTo>
                  <a:pt x="0" y="395287"/>
                </a:lnTo>
                <a:lnTo>
                  <a:pt x="11428412" y="395287"/>
                </a:lnTo>
                <a:lnTo>
                  <a:pt x="11428412" y="0"/>
                </a:lnTo>
                <a:close/>
              </a:path>
            </a:pathLst>
          </a:custGeom>
          <a:solidFill>
            <a:srgbClr val="FFFFFF"/>
          </a:solidFill>
        </p:spPr>
        <p:txBody>
          <a:bodyPr wrap="square" lIns="0" tIns="0" rIns="0" bIns="0" rtlCol="0"/>
          <a:lstStyle/>
          <a:p>
            <a:endParaRPr/>
          </a:p>
        </p:txBody>
      </p:sp>
      <p:sp>
        <p:nvSpPr>
          <p:cNvPr id="48" name="object 44">
            <a:extLst>
              <a:ext uri="{FF2B5EF4-FFF2-40B4-BE49-F238E27FC236}">
                <a16:creationId xmlns:a16="http://schemas.microsoft.com/office/drawing/2014/main" id="{B2EF9C8E-C8F2-1541-AF0E-F9983E4957A7}"/>
              </a:ext>
            </a:extLst>
          </p:cNvPr>
          <p:cNvSpPr/>
          <p:nvPr/>
        </p:nvSpPr>
        <p:spPr>
          <a:xfrm>
            <a:off x="10902952" y="5289553"/>
            <a:ext cx="193040" cy="193040"/>
          </a:xfrm>
          <a:custGeom>
            <a:avLst/>
            <a:gdLst/>
            <a:ahLst/>
            <a:cxnLst/>
            <a:rect l="l" t="t" r="r" b="b"/>
            <a:pathLst>
              <a:path w="193040" h="193039">
                <a:moveTo>
                  <a:pt x="96291" y="192582"/>
                </a:moveTo>
                <a:lnTo>
                  <a:pt x="133770" y="185014"/>
                </a:lnTo>
                <a:lnTo>
                  <a:pt x="164377" y="164377"/>
                </a:lnTo>
                <a:lnTo>
                  <a:pt x="185014" y="133770"/>
                </a:lnTo>
                <a:lnTo>
                  <a:pt x="192582" y="96291"/>
                </a:lnTo>
                <a:lnTo>
                  <a:pt x="185014" y="58807"/>
                </a:lnTo>
                <a:lnTo>
                  <a:pt x="164377" y="28200"/>
                </a:lnTo>
                <a:lnTo>
                  <a:pt x="133770" y="7566"/>
                </a:lnTo>
                <a:lnTo>
                  <a:pt x="96291" y="0"/>
                </a:lnTo>
                <a:lnTo>
                  <a:pt x="58812" y="7566"/>
                </a:lnTo>
                <a:lnTo>
                  <a:pt x="28205" y="28200"/>
                </a:lnTo>
                <a:lnTo>
                  <a:pt x="7567" y="58807"/>
                </a:lnTo>
                <a:lnTo>
                  <a:pt x="0" y="96291"/>
                </a:lnTo>
                <a:lnTo>
                  <a:pt x="7567" y="133770"/>
                </a:lnTo>
                <a:lnTo>
                  <a:pt x="28205" y="164377"/>
                </a:lnTo>
                <a:lnTo>
                  <a:pt x="58812" y="185014"/>
                </a:lnTo>
                <a:lnTo>
                  <a:pt x="96291" y="192582"/>
                </a:lnTo>
                <a:close/>
              </a:path>
            </a:pathLst>
          </a:custGeom>
          <a:ln w="12700">
            <a:solidFill>
              <a:srgbClr val="FFFFFF"/>
            </a:solidFill>
          </a:ln>
        </p:spPr>
        <p:txBody>
          <a:bodyPr wrap="square" lIns="0" tIns="0" rIns="0" bIns="0" rtlCol="0"/>
          <a:lstStyle/>
          <a:p>
            <a:endParaRPr/>
          </a:p>
        </p:txBody>
      </p:sp>
      <p:sp>
        <p:nvSpPr>
          <p:cNvPr id="49" name="object 45">
            <a:extLst>
              <a:ext uri="{FF2B5EF4-FFF2-40B4-BE49-F238E27FC236}">
                <a16:creationId xmlns:a16="http://schemas.microsoft.com/office/drawing/2014/main" id="{6DFBD8CB-AB7D-0841-B111-B902FBEAD3BA}"/>
              </a:ext>
            </a:extLst>
          </p:cNvPr>
          <p:cNvSpPr/>
          <p:nvPr/>
        </p:nvSpPr>
        <p:spPr>
          <a:xfrm>
            <a:off x="11032036" y="5904957"/>
            <a:ext cx="139700" cy="139700"/>
          </a:xfrm>
          <a:custGeom>
            <a:avLst/>
            <a:gdLst/>
            <a:ahLst/>
            <a:cxnLst/>
            <a:rect l="l" t="t" r="r" b="b"/>
            <a:pathLst>
              <a:path w="139700" h="139700">
                <a:moveTo>
                  <a:pt x="69850" y="139699"/>
                </a:moveTo>
                <a:lnTo>
                  <a:pt x="97041" y="134211"/>
                </a:lnTo>
                <a:lnTo>
                  <a:pt x="119243" y="119243"/>
                </a:lnTo>
                <a:lnTo>
                  <a:pt x="134211" y="97041"/>
                </a:lnTo>
                <a:lnTo>
                  <a:pt x="139700" y="69849"/>
                </a:lnTo>
                <a:lnTo>
                  <a:pt x="134211" y="42658"/>
                </a:lnTo>
                <a:lnTo>
                  <a:pt x="119243" y="20456"/>
                </a:lnTo>
                <a:lnTo>
                  <a:pt x="97041" y="5488"/>
                </a:lnTo>
                <a:lnTo>
                  <a:pt x="69850" y="0"/>
                </a:lnTo>
                <a:lnTo>
                  <a:pt x="42658" y="5488"/>
                </a:lnTo>
                <a:lnTo>
                  <a:pt x="20456" y="20456"/>
                </a:lnTo>
                <a:lnTo>
                  <a:pt x="5488" y="42658"/>
                </a:lnTo>
                <a:lnTo>
                  <a:pt x="0" y="69849"/>
                </a:lnTo>
                <a:lnTo>
                  <a:pt x="5488" y="97041"/>
                </a:lnTo>
                <a:lnTo>
                  <a:pt x="20456" y="119243"/>
                </a:lnTo>
                <a:lnTo>
                  <a:pt x="42658" y="134211"/>
                </a:lnTo>
                <a:lnTo>
                  <a:pt x="69850" y="139699"/>
                </a:lnTo>
                <a:close/>
              </a:path>
            </a:pathLst>
          </a:custGeom>
          <a:ln w="12700">
            <a:solidFill>
              <a:srgbClr val="FFFFFF"/>
            </a:solidFill>
          </a:ln>
        </p:spPr>
        <p:txBody>
          <a:bodyPr wrap="square" lIns="0" tIns="0" rIns="0" bIns="0" rtlCol="0"/>
          <a:lstStyle/>
          <a:p>
            <a:endParaRPr/>
          </a:p>
        </p:txBody>
      </p:sp>
      <p:sp>
        <p:nvSpPr>
          <p:cNvPr id="50" name="object 46">
            <a:extLst>
              <a:ext uri="{FF2B5EF4-FFF2-40B4-BE49-F238E27FC236}">
                <a16:creationId xmlns:a16="http://schemas.microsoft.com/office/drawing/2014/main" id="{1C20B84E-71DC-FC4C-B5EA-B588F33B7854}"/>
              </a:ext>
            </a:extLst>
          </p:cNvPr>
          <p:cNvSpPr/>
          <p:nvPr/>
        </p:nvSpPr>
        <p:spPr>
          <a:xfrm>
            <a:off x="10710363" y="6203950"/>
            <a:ext cx="88900" cy="88900"/>
          </a:xfrm>
          <a:custGeom>
            <a:avLst/>
            <a:gdLst/>
            <a:ahLst/>
            <a:cxnLst/>
            <a:rect l="l" t="t" r="r" b="b"/>
            <a:pathLst>
              <a:path w="88900" h="88900">
                <a:moveTo>
                  <a:pt x="44450" y="88900"/>
                </a:moveTo>
                <a:lnTo>
                  <a:pt x="61751" y="85406"/>
                </a:lnTo>
                <a:lnTo>
                  <a:pt x="75880" y="75880"/>
                </a:lnTo>
                <a:lnTo>
                  <a:pt x="85406" y="61751"/>
                </a:lnTo>
                <a:lnTo>
                  <a:pt x="88900" y="44450"/>
                </a:lnTo>
                <a:lnTo>
                  <a:pt x="85406" y="27148"/>
                </a:lnTo>
                <a:lnTo>
                  <a:pt x="75880" y="13019"/>
                </a:lnTo>
                <a:lnTo>
                  <a:pt x="61751" y="3493"/>
                </a:lnTo>
                <a:lnTo>
                  <a:pt x="44450" y="0"/>
                </a:lnTo>
                <a:lnTo>
                  <a:pt x="27148" y="3493"/>
                </a:lnTo>
                <a:lnTo>
                  <a:pt x="13019" y="13019"/>
                </a:lnTo>
                <a:lnTo>
                  <a:pt x="3493" y="27148"/>
                </a:lnTo>
                <a:lnTo>
                  <a:pt x="0" y="44450"/>
                </a:lnTo>
                <a:lnTo>
                  <a:pt x="3493" y="61751"/>
                </a:lnTo>
                <a:lnTo>
                  <a:pt x="13019" y="75880"/>
                </a:lnTo>
                <a:lnTo>
                  <a:pt x="27148" y="85406"/>
                </a:lnTo>
                <a:lnTo>
                  <a:pt x="44450" y="88900"/>
                </a:lnTo>
                <a:close/>
              </a:path>
            </a:pathLst>
          </a:custGeom>
          <a:ln w="12700">
            <a:solidFill>
              <a:srgbClr val="FFFFFF"/>
            </a:solidFill>
          </a:ln>
        </p:spPr>
        <p:txBody>
          <a:bodyPr wrap="square" lIns="0" tIns="0" rIns="0" bIns="0" rtlCol="0"/>
          <a:lstStyle/>
          <a:p>
            <a:endParaRPr/>
          </a:p>
        </p:txBody>
      </p:sp>
      <p:sp>
        <p:nvSpPr>
          <p:cNvPr id="45" name="object 5">
            <a:extLst>
              <a:ext uri="{FF2B5EF4-FFF2-40B4-BE49-F238E27FC236}">
                <a16:creationId xmlns:a16="http://schemas.microsoft.com/office/drawing/2014/main" id="{7AC5D067-1547-B542-ACF2-5B480EE5D39B}"/>
              </a:ext>
            </a:extLst>
          </p:cNvPr>
          <p:cNvSpPr/>
          <p:nvPr/>
        </p:nvSpPr>
        <p:spPr>
          <a:xfrm>
            <a:off x="457200" y="6612470"/>
            <a:ext cx="90716" cy="97167"/>
          </a:xfrm>
          <a:prstGeom prst="rect">
            <a:avLst/>
          </a:prstGeom>
          <a:blipFill>
            <a:blip r:embed="rId2" cstate="print"/>
            <a:stretch>
              <a:fillRect/>
            </a:stretch>
          </a:blipFill>
        </p:spPr>
        <p:txBody>
          <a:bodyPr wrap="square" lIns="0" tIns="0" rIns="0" bIns="0" rtlCol="0"/>
          <a:lstStyle/>
          <a:p>
            <a:endParaRPr/>
          </a:p>
        </p:txBody>
      </p:sp>
      <p:sp>
        <p:nvSpPr>
          <p:cNvPr id="56" name="object 6">
            <a:extLst>
              <a:ext uri="{FF2B5EF4-FFF2-40B4-BE49-F238E27FC236}">
                <a16:creationId xmlns:a16="http://schemas.microsoft.com/office/drawing/2014/main" id="{8D251B3B-B91E-194B-B386-3F725E8C3931}"/>
              </a:ext>
            </a:extLst>
          </p:cNvPr>
          <p:cNvSpPr/>
          <p:nvPr/>
        </p:nvSpPr>
        <p:spPr>
          <a:xfrm>
            <a:off x="578243" y="6609880"/>
            <a:ext cx="113220" cy="102361"/>
          </a:xfrm>
          <a:prstGeom prst="rect">
            <a:avLst/>
          </a:prstGeom>
          <a:blipFill>
            <a:blip r:embed="rId3" cstate="print"/>
            <a:stretch>
              <a:fillRect/>
            </a:stretch>
          </a:blipFill>
        </p:spPr>
        <p:txBody>
          <a:bodyPr wrap="square" lIns="0" tIns="0" rIns="0" bIns="0" rtlCol="0"/>
          <a:lstStyle/>
          <a:p>
            <a:endParaRPr/>
          </a:p>
        </p:txBody>
      </p:sp>
      <p:pic>
        <p:nvPicPr>
          <p:cNvPr id="58" name="Imagen 57">
            <a:extLst>
              <a:ext uri="{FF2B5EF4-FFF2-40B4-BE49-F238E27FC236}">
                <a16:creationId xmlns:a16="http://schemas.microsoft.com/office/drawing/2014/main" id="{1CED7C7B-5987-5B49-B0DF-E1148C1DDB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5258" y="6521253"/>
            <a:ext cx="541686" cy="284830"/>
          </a:xfrm>
          <a:prstGeom prst="rect">
            <a:avLst/>
          </a:prstGeom>
        </p:spPr>
      </p:pic>
      <p:sp>
        <p:nvSpPr>
          <p:cNvPr id="67" name="object 36">
            <a:extLst>
              <a:ext uri="{FF2B5EF4-FFF2-40B4-BE49-F238E27FC236}">
                <a16:creationId xmlns:a16="http://schemas.microsoft.com/office/drawing/2014/main" id="{06E7DC9B-80D5-BA47-ACFF-40D67A8D2BA8}"/>
              </a:ext>
            </a:extLst>
          </p:cNvPr>
          <p:cNvSpPr txBox="1">
            <a:spLocks/>
          </p:cNvSpPr>
          <p:nvPr/>
        </p:nvSpPr>
        <p:spPr>
          <a:xfrm>
            <a:off x="792130" y="6610350"/>
            <a:ext cx="1497013" cy="115888"/>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rgbClr val="A7A8AA"/>
                </a:solidFill>
                <a:latin typeface="Open Sans Light"/>
                <a:ea typeface="+mn-ea"/>
                <a:cs typeface="Open Sans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90"/>
              </a:lnSpc>
            </a:pPr>
            <a:r>
              <a:rPr lang="es-MX" spc="45" dirty="0"/>
              <a:t>http://bonzai-intranet.com/</a:t>
            </a:r>
          </a:p>
        </p:txBody>
      </p:sp>
      <p:sp>
        <p:nvSpPr>
          <p:cNvPr id="68" name="Text Placeholder 3">
            <a:extLst>
              <a:ext uri="{FF2B5EF4-FFF2-40B4-BE49-F238E27FC236}">
                <a16:creationId xmlns:a16="http://schemas.microsoft.com/office/drawing/2014/main" id="{723AF0D4-4DF3-1F48-9AEC-244431C2E902}"/>
              </a:ext>
            </a:extLst>
          </p:cNvPr>
          <p:cNvSpPr txBox="1">
            <a:spLocks/>
          </p:cNvSpPr>
          <p:nvPr/>
        </p:nvSpPr>
        <p:spPr>
          <a:xfrm>
            <a:off x="428624" y="373974"/>
            <a:ext cx="5550145" cy="443533"/>
          </a:xfrm>
          <a:prstGeom prst="rect">
            <a:avLst/>
          </a:prstGeom>
        </p:spPr>
        <p:txBody>
          <a:bodyPr vert="horz" lIns="85725" tIns="42863" rIns="85725" bIns="42863" rtlCol="0">
            <a:noAutofit/>
          </a:bodyPr>
          <a:lstStyle>
            <a:lvl1pPr marL="446088" indent="-439738" algn="l" defTabSz="914400" rtl="0" eaLnBrk="1" latinLnBrk="0" hangingPunct="1">
              <a:lnSpc>
                <a:spcPct val="90000"/>
              </a:lnSpc>
              <a:spcBef>
                <a:spcPts val="1000"/>
              </a:spcBef>
              <a:spcAft>
                <a:spcPts val="1000"/>
              </a:spcAft>
              <a:buSzPct val="90000"/>
              <a:buFontTx/>
              <a:buBlip>
                <a:blip r:embed="rId5"/>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6"/>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953" indent="0" defTabSz="857250">
              <a:spcBef>
                <a:spcPts val="938"/>
              </a:spcBef>
              <a:spcAft>
                <a:spcPts val="938"/>
              </a:spcAft>
              <a:buNone/>
              <a:defRPr/>
            </a:pPr>
            <a:r>
              <a:rPr lang="en-US" sz="2625" b="1" dirty="0">
                <a:solidFill>
                  <a:srgbClr val="000000"/>
                </a:solidFill>
                <a:latin typeface="Graphik Black" charset="0"/>
                <a:ea typeface="+mn-ea"/>
                <a:cs typeface="+mn-cs"/>
              </a:rPr>
              <a:t>Intranet Working Group</a:t>
            </a:r>
          </a:p>
        </p:txBody>
      </p:sp>
      <p:sp>
        <p:nvSpPr>
          <p:cNvPr id="4" name="Rectángulo 3">
            <a:extLst>
              <a:ext uri="{FF2B5EF4-FFF2-40B4-BE49-F238E27FC236}">
                <a16:creationId xmlns:a16="http://schemas.microsoft.com/office/drawing/2014/main" id="{4438CC0C-65A5-6143-87A8-527751C4143C}"/>
              </a:ext>
            </a:extLst>
          </p:cNvPr>
          <p:cNvSpPr/>
          <p:nvPr/>
        </p:nvSpPr>
        <p:spPr>
          <a:xfrm>
            <a:off x="2064327" y="1151294"/>
            <a:ext cx="7190509" cy="526473"/>
          </a:xfrm>
          <a:prstGeom prst="rect">
            <a:avLst/>
          </a:prstGeom>
          <a:solidFill>
            <a:srgbClr val="4C9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a:extLst>
              <a:ext uri="{FF2B5EF4-FFF2-40B4-BE49-F238E27FC236}">
                <a16:creationId xmlns:a16="http://schemas.microsoft.com/office/drawing/2014/main" id="{7291EBDD-85B3-134A-B41D-62BD44CC3FCA}"/>
              </a:ext>
            </a:extLst>
          </p:cNvPr>
          <p:cNvSpPr/>
          <p:nvPr/>
        </p:nvSpPr>
        <p:spPr>
          <a:xfrm>
            <a:off x="2064327" y="2558060"/>
            <a:ext cx="7190509" cy="526473"/>
          </a:xfrm>
          <a:prstGeom prst="rect">
            <a:avLst/>
          </a:prstGeom>
          <a:solidFill>
            <a:srgbClr val="406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Rectángulo 16">
            <a:extLst>
              <a:ext uri="{FF2B5EF4-FFF2-40B4-BE49-F238E27FC236}">
                <a16:creationId xmlns:a16="http://schemas.microsoft.com/office/drawing/2014/main" id="{D3C92D0E-58FF-D44B-B267-3E1E73DECCAA}"/>
              </a:ext>
            </a:extLst>
          </p:cNvPr>
          <p:cNvSpPr/>
          <p:nvPr/>
        </p:nvSpPr>
        <p:spPr>
          <a:xfrm>
            <a:off x="2128653" y="4421009"/>
            <a:ext cx="7126183" cy="526473"/>
          </a:xfrm>
          <a:prstGeom prst="rect">
            <a:avLst/>
          </a:prstGeom>
          <a:solidFill>
            <a:srgbClr val="345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Text Placeholder 3">
            <a:extLst>
              <a:ext uri="{FF2B5EF4-FFF2-40B4-BE49-F238E27FC236}">
                <a16:creationId xmlns:a16="http://schemas.microsoft.com/office/drawing/2014/main" id="{B973DFF2-57ED-7649-AEA0-E2A0D3686781}"/>
              </a:ext>
            </a:extLst>
          </p:cNvPr>
          <p:cNvSpPr txBox="1">
            <a:spLocks/>
          </p:cNvSpPr>
          <p:nvPr/>
        </p:nvSpPr>
        <p:spPr>
          <a:xfrm>
            <a:off x="2289143" y="1756761"/>
            <a:ext cx="6965693" cy="724572"/>
          </a:xfrm>
          <a:prstGeom prst="rect">
            <a:avLst/>
          </a:prstGeom>
        </p:spPr>
        <p:txBody>
          <a:bodyPr vert="horz" lIns="91440" tIns="45720" rIns="91440" bIns="45720" rtlCol="0">
            <a:noAutofit/>
          </a:bodyPr>
          <a:lstStyle>
            <a:lvl1pPr marL="446088" indent="-439738" algn="l" defTabSz="914400" rtl="0" eaLnBrk="1" latinLnBrk="0" hangingPunct="1">
              <a:lnSpc>
                <a:spcPct val="90000"/>
              </a:lnSpc>
              <a:spcBef>
                <a:spcPts val="1000"/>
              </a:spcBef>
              <a:spcAft>
                <a:spcPts val="1000"/>
              </a:spcAft>
              <a:buSzPct val="90000"/>
              <a:buFontTx/>
              <a:buBlip>
                <a:blip r:embed="rId5"/>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6"/>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46088" marR="0" lvl="0" indent="-439738" algn="l" defTabSz="914400" rtl="0" eaLnBrk="1" fontAlgn="auto" latinLnBrk="0" hangingPunct="1">
              <a:lnSpc>
                <a:spcPct val="90000"/>
              </a:lnSpc>
              <a:spcBef>
                <a:spcPts val="1000"/>
              </a:spcBef>
              <a:spcAft>
                <a:spcPts val="1000"/>
              </a:spcAft>
              <a:buClrTx/>
              <a:buSzPct val="90000"/>
              <a:buFontTx/>
              <a:buBlip>
                <a:blip r:embed="rId5"/>
              </a:buBlip>
              <a:tabLst/>
              <a:defRPr/>
            </a:pPr>
            <a:r>
              <a:rPr lang="en-US" sz="1400" dirty="0">
                <a:solidFill>
                  <a:srgbClr val="000000"/>
                </a:solidFill>
                <a:latin typeface="Graphik" panose="020B0503030202060203" pitchFamily="34" charset="77"/>
              </a:rPr>
              <a:t>Decides which features will be taken to the Steering Committee for funding</a:t>
            </a:r>
          </a:p>
          <a:p>
            <a:pPr marL="446088" marR="0" lvl="0" indent="-439738" algn="l" defTabSz="914400" rtl="0" eaLnBrk="1" fontAlgn="auto" latinLnBrk="0" hangingPunct="1">
              <a:lnSpc>
                <a:spcPct val="90000"/>
              </a:lnSpc>
              <a:spcBef>
                <a:spcPts val="1000"/>
              </a:spcBef>
              <a:spcAft>
                <a:spcPts val="1000"/>
              </a:spcAft>
              <a:buClrTx/>
              <a:buSzPct val="90000"/>
              <a:buFontTx/>
              <a:buBlip>
                <a:blip r:embed="rId5"/>
              </a:buBlip>
              <a:tabLst/>
              <a:defRPr/>
            </a:pPr>
            <a:r>
              <a:rPr lang="en-US" sz="1400" dirty="0">
                <a:solidFill>
                  <a:srgbClr val="000000"/>
                </a:solidFill>
                <a:latin typeface="Graphik" panose="020B0503030202060203" pitchFamily="34" charset="77"/>
              </a:rPr>
              <a:t>Between 4-8 people</a:t>
            </a:r>
          </a:p>
          <a:p>
            <a:pPr marL="446088" marR="0" lvl="0" indent="-439738" algn="l" defTabSz="914400" rtl="0" eaLnBrk="1" fontAlgn="auto" latinLnBrk="0" hangingPunct="1">
              <a:lnSpc>
                <a:spcPct val="90000"/>
              </a:lnSpc>
              <a:spcBef>
                <a:spcPts val="1000"/>
              </a:spcBef>
              <a:spcAft>
                <a:spcPts val="1000"/>
              </a:spcAft>
              <a:buClrTx/>
              <a:buSzPct val="90000"/>
              <a:buFontTx/>
              <a:buBlip>
                <a:blip r:embed="rId5"/>
              </a:buBlip>
              <a:tabLst/>
              <a:defRPr/>
            </a:pPr>
            <a:endParaRPr kumimoji="0" lang="en-US" sz="1200" b="0" i="0" u="none" strike="noStrike" kern="1200" cap="none" spc="0" normalizeH="0" baseline="0" noProof="0" dirty="0">
              <a:ln>
                <a:noFill/>
              </a:ln>
              <a:solidFill>
                <a:srgbClr val="000000"/>
              </a:solidFill>
              <a:effectLst/>
              <a:uLnTx/>
              <a:uFillTx/>
              <a:latin typeface="Graphik Light" charset="0"/>
            </a:endParaRPr>
          </a:p>
        </p:txBody>
      </p:sp>
      <p:sp>
        <p:nvSpPr>
          <p:cNvPr id="19" name="Text Placeholder 3">
            <a:extLst>
              <a:ext uri="{FF2B5EF4-FFF2-40B4-BE49-F238E27FC236}">
                <a16:creationId xmlns:a16="http://schemas.microsoft.com/office/drawing/2014/main" id="{D2E40D5D-4905-FA47-B65B-1A8142108583}"/>
              </a:ext>
            </a:extLst>
          </p:cNvPr>
          <p:cNvSpPr txBox="1">
            <a:spLocks/>
          </p:cNvSpPr>
          <p:nvPr/>
        </p:nvSpPr>
        <p:spPr>
          <a:xfrm>
            <a:off x="2128653" y="1275311"/>
            <a:ext cx="6813293" cy="343575"/>
          </a:xfrm>
          <a:prstGeom prst="rect">
            <a:avLst/>
          </a:prstGeom>
        </p:spPr>
        <p:txBody>
          <a:bodyPr vert="horz" lIns="91440" tIns="45720" rIns="91440" bIns="45720" rtlCol="0">
            <a:noAutofit/>
          </a:bodyPr>
          <a:lstStyle>
            <a:lvl1pPr marL="446088" indent="-439738" algn="l" defTabSz="914400" rtl="0" eaLnBrk="1" latinLnBrk="0" hangingPunct="1">
              <a:lnSpc>
                <a:spcPct val="90000"/>
              </a:lnSpc>
              <a:spcBef>
                <a:spcPts val="1000"/>
              </a:spcBef>
              <a:spcAft>
                <a:spcPts val="1000"/>
              </a:spcAft>
              <a:buSzPct val="90000"/>
              <a:buFontTx/>
              <a:buBlip>
                <a:blip r:embed="rId5"/>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6"/>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350" marR="0" lvl="0" indent="0" algn="l" defTabSz="914400" rtl="0" eaLnBrk="1" fontAlgn="auto" latinLnBrk="0" hangingPunct="1">
              <a:lnSpc>
                <a:spcPct val="90000"/>
              </a:lnSpc>
              <a:spcBef>
                <a:spcPts val="1000"/>
              </a:spcBef>
              <a:spcAft>
                <a:spcPts val="1000"/>
              </a:spcAft>
              <a:buClrTx/>
              <a:buSzPct val="90000"/>
              <a:buNone/>
              <a:tabLst/>
              <a:defRPr/>
            </a:pPr>
            <a:r>
              <a:rPr kumimoji="0" lang="en-US" sz="1600" u="none" strike="noStrike" kern="1200" cap="none" spc="0" normalizeH="0" baseline="0" noProof="0" dirty="0">
                <a:ln>
                  <a:noFill/>
                </a:ln>
                <a:solidFill>
                  <a:schemeClr val="bg1"/>
                </a:solidFill>
                <a:effectLst/>
                <a:uLnTx/>
                <a:uFillTx/>
                <a:latin typeface="Graphik Medium" panose="020B0503030202060203" pitchFamily="34" charset="77"/>
              </a:rPr>
              <a:t>Responsible for the day to day management of the Intranet</a:t>
            </a:r>
            <a:endParaRPr kumimoji="0" lang="es-MX" sz="1600" u="none" strike="noStrike" kern="1200" cap="none" spc="0" normalizeH="0" baseline="0" noProof="0" dirty="0">
              <a:ln>
                <a:noFill/>
              </a:ln>
              <a:solidFill>
                <a:schemeClr val="bg1"/>
              </a:solidFill>
              <a:effectLst/>
              <a:uLnTx/>
              <a:uFillTx/>
              <a:latin typeface="Graphik Medium" panose="020B0503030202060203" pitchFamily="34" charset="77"/>
            </a:endParaRPr>
          </a:p>
        </p:txBody>
      </p:sp>
      <p:sp>
        <p:nvSpPr>
          <p:cNvPr id="21" name="Text Placeholder 3">
            <a:extLst>
              <a:ext uri="{FF2B5EF4-FFF2-40B4-BE49-F238E27FC236}">
                <a16:creationId xmlns:a16="http://schemas.microsoft.com/office/drawing/2014/main" id="{3F248E55-18BA-8F44-847B-3CDEEA915BF2}"/>
              </a:ext>
            </a:extLst>
          </p:cNvPr>
          <p:cNvSpPr txBox="1">
            <a:spLocks/>
          </p:cNvSpPr>
          <p:nvPr/>
        </p:nvSpPr>
        <p:spPr>
          <a:xfrm>
            <a:off x="2289143" y="3169963"/>
            <a:ext cx="6965693" cy="724572"/>
          </a:xfrm>
          <a:prstGeom prst="rect">
            <a:avLst/>
          </a:prstGeom>
        </p:spPr>
        <p:txBody>
          <a:bodyPr vert="horz" lIns="91440" tIns="45720" rIns="91440" bIns="45720" rtlCol="0">
            <a:noAutofit/>
          </a:bodyPr>
          <a:lstStyle>
            <a:lvl1pPr marL="446088" indent="-439738" algn="l" defTabSz="914400" rtl="0" eaLnBrk="1" latinLnBrk="0" hangingPunct="1">
              <a:lnSpc>
                <a:spcPct val="90000"/>
              </a:lnSpc>
              <a:spcBef>
                <a:spcPts val="1000"/>
              </a:spcBef>
              <a:spcAft>
                <a:spcPts val="1000"/>
              </a:spcAft>
              <a:buSzPct val="90000"/>
              <a:buFontTx/>
              <a:buBlip>
                <a:blip r:embed="rId5"/>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6"/>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46088" marR="0" lvl="0" indent="-439738" algn="l" defTabSz="914400" rtl="0" eaLnBrk="1" fontAlgn="auto" latinLnBrk="0" hangingPunct="1">
              <a:lnSpc>
                <a:spcPct val="90000"/>
              </a:lnSpc>
              <a:spcBef>
                <a:spcPts val="1000"/>
              </a:spcBef>
              <a:spcAft>
                <a:spcPts val="1000"/>
              </a:spcAft>
              <a:buClrTx/>
              <a:buSzPct val="90000"/>
              <a:buFontTx/>
              <a:buBlip>
                <a:blip r:embed="rId5"/>
              </a:buBlip>
              <a:tabLst/>
              <a:defRPr/>
            </a:pPr>
            <a:r>
              <a:rPr lang="en-US" sz="1400" dirty="0">
                <a:solidFill>
                  <a:srgbClr val="000000"/>
                </a:solidFill>
                <a:latin typeface="Graphik" panose="020B0503030202060203" pitchFamily="34" charset="77"/>
              </a:rPr>
              <a:t>Intranet Owner</a:t>
            </a:r>
          </a:p>
          <a:p>
            <a:pPr marL="446088" marR="0" lvl="0" indent="-439738" algn="l" defTabSz="914400" rtl="0" eaLnBrk="1" fontAlgn="auto" latinLnBrk="0" hangingPunct="1">
              <a:lnSpc>
                <a:spcPct val="90000"/>
              </a:lnSpc>
              <a:spcBef>
                <a:spcPts val="1000"/>
              </a:spcBef>
              <a:spcAft>
                <a:spcPts val="1000"/>
              </a:spcAft>
              <a:buClrTx/>
              <a:buSzPct val="90000"/>
              <a:buFontTx/>
              <a:buBlip>
                <a:blip r:embed="rId5"/>
              </a:buBlip>
              <a:tabLst/>
              <a:defRPr/>
            </a:pPr>
            <a:r>
              <a:rPr lang="en-US" sz="1400" dirty="0">
                <a:solidFill>
                  <a:srgbClr val="000000"/>
                </a:solidFill>
                <a:latin typeface="Graphik" panose="020B0503030202060203" pitchFamily="34" charset="77"/>
              </a:rPr>
              <a:t>Technology Team</a:t>
            </a:r>
          </a:p>
          <a:p>
            <a:pPr marL="446088" marR="0" lvl="0" indent="-439738" algn="l" defTabSz="914400" rtl="0" eaLnBrk="1" fontAlgn="auto" latinLnBrk="0" hangingPunct="1">
              <a:lnSpc>
                <a:spcPct val="90000"/>
              </a:lnSpc>
              <a:spcBef>
                <a:spcPts val="1000"/>
              </a:spcBef>
              <a:spcAft>
                <a:spcPts val="1000"/>
              </a:spcAft>
              <a:buClrTx/>
              <a:buSzPct val="90000"/>
              <a:buFontTx/>
              <a:buBlip>
                <a:blip r:embed="rId5"/>
              </a:buBlip>
              <a:tabLst/>
              <a:defRPr/>
            </a:pPr>
            <a:r>
              <a:rPr lang="en-US" sz="1400" dirty="0">
                <a:solidFill>
                  <a:srgbClr val="000000"/>
                </a:solidFill>
                <a:latin typeface="Graphik" panose="020B0503030202060203" pitchFamily="34" charset="77"/>
              </a:rPr>
              <a:t>End User Advocate</a:t>
            </a:r>
          </a:p>
        </p:txBody>
      </p:sp>
      <p:sp>
        <p:nvSpPr>
          <p:cNvPr id="22" name="Text Placeholder 3">
            <a:extLst>
              <a:ext uri="{FF2B5EF4-FFF2-40B4-BE49-F238E27FC236}">
                <a16:creationId xmlns:a16="http://schemas.microsoft.com/office/drawing/2014/main" id="{A936C4CE-87DC-0F4A-A646-81B42A47FB92}"/>
              </a:ext>
            </a:extLst>
          </p:cNvPr>
          <p:cNvSpPr txBox="1">
            <a:spLocks/>
          </p:cNvSpPr>
          <p:nvPr/>
        </p:nvSpPr>
        <p:spPr>
          <a:xfrm>
            <a:off x="2128653" y="2688513"/>
            <a:ext cx="6813293" cy="343575"/>
          </a:xfrm>
          <a:prstGeom prst="rect">
            <a:avLst/>
          </a:prstGeom>
        </p:spPr>
        <p:txBody>
          <a:bodyPr vert="horz" lIns="91440" tIns="45720" rIns="91440" bIns="45720" rtlCol="0">
            <a:noAutofit/>
          </a:bodyPr>
          <a:lstStyle>
            <a:lvl1pPr marL="446088" indent="-439738" algn="l" defTabSz="914400" rtl="0" eaLnBrk="1" latinLnBrk="0" hangingPunct="1">
              <a:lnSpc>
                <a:spcPct val="90000"/>
              </a:lnSpc>
              <a:spcBef>
                <a:spcPts val="1000"/>
              </a:spcBef>
              <a:spcAft>
                <a:spcPts val="1000"/>
              </a:spcAft>
              <a:buSzPct val="90000"/>
              <a:buFontTx/>
              <a:buBlip>
                <a:blip r:embed="rId5"/>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6"/>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350" marR="0" lvl="0" indent="0" algn="l" defTabSz="914400" rtl="0" eaLnBrk="1" fontAlgn="auto" latinLnBrk="0" hangingPunct="1">
              <a:lnSpc>
                <a:spcPct val="90000"/>
              </a:lnSpc>
              <a:spcBef>
                <a:spcPts val="1000"/>
              </a:spcBef>
              <a:spcAft>
                <a:spcPts val="1000"/>
              </a:spcAft>
              <a:buClrTx/>
              <a:buSzPct val="90000"/>
              <a:buNone/>
              <a:tabLst/>
              <a:defRPr/>
            </a:pPr>
            <a:r>
              <a:rPr kumimoji="0" lang="en-US" sz="1600" u="none" strike="noStrike" kern="1200" cap="none" spc="0" normalizeH="0" baseline="0" noProof="0" dirty="0">
                <a:ln>
                  <a:noFill/>
                </a:ln>
                <a:solidFill>
                  <a:schemeClr val="bg1"/>
                </a:solidFill>
                <a:effectLst/>
                <a:uLnTx/>
                <a:uFillTx/>
                <a:latin typeface="Graphik Medium" panose="020B0503030202060203" pitchFamily="34" charset="77"/>
              </a:rPr>
              <a:t>Working Group Members</a:t>
            </a:r>
            <a:endParaRPr kumimoji="0" lang="es-MX" sz="1600" u="none" strike="noStrike" kern="1200" cap="none" spc="0" normalizeH="0" baseline="0" noProof="0" dirty="0">
              <a:ln>
                <a:noFill/>
              </a:ln>
              <a:solidFill>
                <a:schemeClr val="bg1"/>
              </a:solidFill>
              <a:effectLst/>
              <a:uLnTx/>
              <a:uFillTx/>
              <a:latin typeface="Graphik Medium" panose="020B0503030202060203" pitchFamily="34" charset="77"/>
            </a:endParaRPr>
          </a:p>
        </p:txBody>
      </p:sp>
      <p:sp>
        <p:nvSpPr>
          <p:cNvPr id="23" name="Text Placeholder 3">
            <a:extLst>
              <a:ext uri="{FF2B5EF4-FFF2-40B4-BE49-F238E27FC236}">
                <a16:creationId xmlns:a16="http://schemas.microsoft.com/office/drawing/2014/main" id="{1993A018-1552-F240-B496-FCFFE47F616C}"/>
              </a:ext>
            </a:extLst>
          </p:cNvPr>
          <p:cNvSpPr txBox="1">
            <a:spLocks/>
          </p:cNvSpPr>
          <p:nvPr/>
        </p:nvSpPr>
        <p:spPr>
          <a:xfrm>
            <a:off x="2289143" y="5016429"/>
            <a:ext cx="6965693" cy="724572"/>
          </a:xfrm>
          <a:prstGeom prst="rect">
            <a:avLst/>
          </a:prstGeom>
        </p:spPr>
        <p:txBody>
          <a:bodyPr vert="horz" lIns="91440" tIns="45720" rIns="91440" bIns="45720" rtlCol="0">
            <a:noAutofit/>
          </a:bodyPr>
          <a:lstStyle>
            <a:lvl1pPr marL="446088" indent="-439738" algn="l" defTabSz="914400" rtl="0" eaLnBrk="1" latinLnBrk="0" hangingPunct="1">
              <a:lnSpc>
                <a:spcPct val="90000"/>
              </a:lnSpc>
              <a:spcBef>
                <a:spcPts val="1000"/>
              </a:spcBef>
              <a:spcAft>
                <a:spcPts val="1000"/>
              </a:spcAft>
              <a:buSzPct val="90000"/>
              <a:buFontTx/>
              <a:buBlip>
                <a:blip r:embed="rId5"/>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6"/>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46088" marR="0" lvl="0" indent="-439738" algn="l" defTabSz="914400" rtl="0" eaLnBrk="1" fontAlgn="auto" latinLnBrk="0" hangingPunct="1">
              <a:lnSpc>
                <a:spcPct val="90000"/>
              </a:lnSpc>
              <a:spcBef>
                <a:spcPts val="1000"/>
              </a:spcBef>
              <a:spcAft>
                <a:spcPts val="1000"/>
              </a:spcAft>
              <a:buClrTx/>
              <a:buSzPct val="90000"/>
              <a:buFontTx/>
              <a:buBlip>
                <a:blip r:embed="rId5"/>
              </a:buBlip>
              <a:tabLst/>
              <a:defRPr/>
            </a:pPr>
            <a:r>
              <a:rPr lang="en-US" sz="1400" dirty="0">
                <a:solidFill>
                  <a:srgbClr val="000000"/>
                </a:solidFill>
                <a:latin typeface="Graphik" panose="020B0503030202060203" pitchFamily="34" charset="77"/>
              </a:rPr>
              <a:t>Review Analytics and Usage Patterns</a:t>
            </a:r>
          </a:p>
          <a:p>
            <a:pPr marL="446088" marR="0" lvl="0" indent="-439738" algn="l" defTabSz="914400" rtl="0" eaLnBrk="1" fontAlgn="auto" latinLnBrk="0" hangingPunct="1">
              <a:lnSpc>
                <a:spcPct val="90000"/>
              </a:lnSpc>
              <a:spcBef>
                <a:spcPts val="1000"/>
              </a:spcBef>
              <a:spcAft>
                <a:spcPts val="1000"/>
              </a:spcAft>
              <a:buClrTx/>
              <a:buSzPct val="90000"/>
              <a:buFontTx/>
              <a:buBlip>
                <a:blip r:embed="rId5"/>
              </a:buBlip>
              <a:tabLst/>
              <a:defRPr/>
            </a:pPr>
            <a:r>
              <a:rPr lang="en-US" sz="1400" dirty="0">
                <a:solidFill>
                  <a:srgbClr val="000000"/>
                </a:solidFill>
                <a:latin typeface="Graphik" panose="020B0503030202060203" pitchFamily="34" charset="77"/>
              </a:rPr>
              <a:t>Review issues</a:t>
            </a:r>
          </a:p>
          <a:p>
            <a:pPr marL="446088" marR="0" lvl="0" indent="-439738" algn="l" defTabSz="914400" rtl="0" eaLnBrk="1" fontAlgn="auto" latinLnBrk="0" hangingPunct="1">
              <a:lnSpc>
                <a:spcPct val="90000"/>
              </a:lnSpc>
              <a:spcBef>
                <a:spcPts val="1000"/>
              </a:spcBef>
              <a:spcAft>
                <a:spcPts val="1000"/>
              </a:spcAft>
              <a:buClrTx/>
              <a:buSzPct val="90000"/>
              <a:buFontTx/>
              <a:buBlip>
                <a:blip r:embed="rId5"/>
              </a:buBlip>
              <a:tabLst/>
              <a:defRPr/>
            </a:pPr>
            <a:r>
              <a:rPr lang="en-US" sz="1400" dirty="0">
                <a:solidFill>
                  <a:srgbClr val="000000"/>
                </a:solidFill>
                <a:latin typeface="Graphik" panose="020B0503030202060203" pitchFamily="34" charset="77"/>
              </a:rPr>
              <a:t>Review end user feedback and feature requests</a:t>
            </a:r>
          </a:p>
          <a:p>
            <a:pPr marL="446088" marR="0" lvl="0" indent="-439738" algn="l" defTabSz="914400" rtl="0" eaLnBrk="1" fontAlgn="auto" latinLnBrk="0" hangingPunct="1">
              <a:lnSpc>
                <a:spcPct val="90000"/>
              </a:lnSpc>
              <a:spcBef>
                <a:spcPts val="1000"/>
              </a:spcBef>
              <a:spcAft>
                <a:spcPts val="1000"/>
              </a:spcAft>
              <a:buClrTx/>
              <a:buSzPct val="90000"/>
              <a:buFontTx/>
              <a:buBlip>
                <a:blip r:embed="rId5"/>
              </a:buBlip>
              <a:tabLst/>
              <a:defRPr/>
            </a:pPr>
            <a:endParaRPr kumimoji="0" lang="en-US" sz="1200" b="0" i="0" u="none" strike="noStrike" kern="1200" cap="none" spc="0" normalizeH="0" baseline="0" noProof="0" dirty="0">
              <a:ln>
                <a:noFill/>
              </a:ln>
              <a:solidFill>
                <a:srgbClr val="000000"/>
              </a:solidFill>
              <a:effectLst/>
              <a:uLnTx/>
              <a:uFillTx/>
              <a:latin typeface="Graphik Light" charset="0"/>
            </a:endParaRPr>
          </a:p>
        </p:txBody>
      </p:sp>
      <p:sp>
        <p:nvSpPr>
          <p:cNvPr id="25" name="Text Placeholder 3">
            <a:extLst>
              <a:ext uri="{FF2B5EF4-FFF2-40B4-BE49-F238E27FC236}">
                <a16:creationId xmlns:a16="http://schemas.microsoft.com/office/drawing/2014/main" id="{CB03859F-5E34-024D-9F30-9A676B5092B1}"/>
              </a:ext>
            </a:extLst>
          </p:cNvPr>
          <p:cNvSpPr txBox="1">
            <a:spLocks/>
          </p:cNvSpPr>
          <p:nvPr/>
        </p:nvSpPr>
        <p:spPr>
          <a:xfrm>
            <a:off x="2128653" y="4534979"/>
            <a:ext cx="6813293" cy="343575"/>
          </a:xfrm>
          <a:prstGeom prst="rect">
            <a:avLst/>
          </a:prstGeom>
        </p:spPr>
        <p:txBody>
          <a:bodyPr vert="horz" lIns="91440" tIns="45720" rIns="91440" bIns="45720" rtlCol="0">
            <a:noAutofit/>
          </a:bodyPr>
          <a:lstStyle>
            <a:lvl1pPr marL="446088" indent="-439738" algn="l" defTabSz="914400" rtl="0" eaLnBrk="1" latinLnBrk="0" hangingPunct="1">
              <a:lnSpc>
                <a:spcPct val="90000"/>
              </a:lnSpc>
              <a:spcBef>
                <a:spcPts val="1000"/>
              </a:spcBef>
              <a:spcAft>
                <a:spcPts val="1000"/>
              </a:spcAft>
              <a:buSzPct val="90000"/>
              <a:buFontTx/>
              <a:buBlip>
                <a:blip r:embed="rId5"/>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6"/>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350" marR="0" lvl="0" indent="0" algn="l" defTabSz="914400" rtl="0" eaLnBrk="1" fontAlgn="auto" latinLnBrk="0" hangingPunct="1">
              <a:lnSpc>
                <a:spcPct val="90000"/>
              </a:lnSpc>
              <a:spcBef>
                <a:spcPts val="1000"/>
              </a:spcBef>
              <a:spcAft>
                <a:spcPts val="1000"/>
              </a:spcAft>
              <a:buClrTx/>
              <a:buSzPct val="90000"/>
              <a:buNone/>
              <a:tabLst/>
              <a:defRPr/>
            </a:pPr>
            <a:r>
              <a:rPr kumimoji="0" lang="en-US" sz="1600" u="none" strike="noStrike" kern="1200" cap="none" spc="0" normalizeH="0" baseline="0" noProof="0" dirty="0">
                <a:ln>
                  <a:noFill/>
                </a:ln>
                <a:solidFill>
                  <a:schemeClr val="bg1"/>
                </a:solidFill>
                <a:effectLst/>
                <a:uLnTx/>
                <a:uFillTx/>
                <a:latin typeface="Graphik Medium" panose="020B0503030202060203" pitchFamily="34" charset="77"/>
              </a:rPr>
              <a:t>Meets Monthly</a:t>
            </a:r>
            <a:endParaRPr kumimoji="0" lang="es-MX" sz="1600" u="none" strike="noStrike" kern="1200" cap="none" spc="0" normalizeH="0" baseline="0" noProof="0" dirty="0">
              <a:ln>
                <a:noFill/>
              </a:ln>
              <a:solidFill>
                <a:schemeClr val="bg1"/>
              </a:solidFill>
              <a:effectLst/>
              <a:uLnTx/>
              <a:uFillTx/>
              <a:latin typeface="Graphik Medium" panose="020B0503030202060203" pitchFamily="34" charset="77"/>
            </a:endParaRPr>
          </a:p>
        </p:txBody>
      </p:sp>
      <p:sp>
        <p:nvSpPr>
          <p:cNvPr id="26" name="Text Placeholder 3">
            <a:extLst>
              <a:ext uri="{FF2B5EF4-FFF2-40B4-BE49-F238E27FC236}">
                <a16:creationId xmlns:a16="http://schemas.microsoft.com/office/drawing/2014/main" id="{FCBB79BA-07E4-0142-961A-A5AD0F0E48DD}"/>
              </a:ext>
            </a:extLst>
          </p:cNvPr>
          <p:cNvSpPr txBox="1">
            <a:spLocks/>
          </p:cNvSpPr>
          <p:nvPr/>
        </p:nvSpPr>
        <p:spPr>
          <a:xfrm>
            <a:off x="5129325" y="3169963"/>
            <a:ext cx="3917693" cy="1102174"/>
          </a:xfrm>
          <a:prstGeom prst="rect">
            <a:avLst/>
          </a:prstGeom>
        </p:spPr>
        <p:txBody>
          <a:bodyPr vert="horz" lIns="91440" tIns="45720" rIns="91440" bIns="45720" rtlCol="0">
            <a:noAutofit/>
          </a:bodyPr>
          <a:lstStyle>
            <a:lvl1pPr marL="446088" indent="-439738" algn="l" defTabSz="914400" rtl="0" eaLnBrk="1" latinLnBrk="0" hangingPunct="1">
              <a:lnSpc>
                <a:spcPct val="90000"/>
              </a:lnSpc>
              <a:spcBef>
                <a:spcPts val="1000"/>
              </a:spcBef>
              <a:spcAft>
                <a:spcPts val="1000"/>
              </a:spcAft>
              <a:buSzPct val="90000"/>
              <a:buFontTx/>
              <a:buBlip>
                <a:blip r:embed="rId5"/>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6"/>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46088" marR="0" lvl="0" indent="-439738" algn="l" defTabSz="914400" rtl="0" eaLnBrk="1" fontAlgn="auto" latinLnBrk="0" hangingPunct="1">
              <a:lnSpc>
                <a:spcPct val="90000"/>
              </a:lnSpc>
              <a:spcBef>
                <a:spcPts val="1000"/>
              </a:spcBef>
              <a:spcAft>
                <a:spcPts val="1000"/>
              </a:spcAft>
              <a:buClrTx/>
              <a:buSzPct val="90000"/>
              <a:buFontTx/>
              <a:buBlip>
                <a:blip r:embed="rId5"/>
              </a:buBlip>
              <a:tabLst/>
              <a:defRPr/>
            </a:pPr>
            <a:r>
              <a:rPr lang="en-US" sz="1400" dirty="0">
                <a:solidFill>
                  <a:srgbClr val="000000"/>
                </a:solidFill>
                <a:latin typeface="Graphik" panose="020B0503030202060203" pitchFamily="34" charset="77"/>
              </a:rPr>
              <a:t>Content Owners for larger sets of content (</a:t>
            </a:r>
            <a:r>
              <a:rPr lang="en-US" sz="1400" dirty="0" err="1">
                <a:solidFill>
                  <a:srgbClr val="000000"/>
                </a:solidFill>
                <a:latin typeface="Graphik" panose="020B0503030202060203" pitchFamily="34" charset="77"/>
              </a:rPr>
              <a:t>Comms</a:t>
            </a:r>
            <a:r>
              <a:rPr lang="en-US" sz="1400" dirty="0">
                <a:solidFill>
                  <a:srgbClr val="000000"/>
                </a:solidFill>
                <a:latin typeface="Graphik" panose="020B0503030202060203" pitchFamily="34" charset="77"/>
              </a:rPr>
              <a:t>, HR, Marketing, Operations)</a:t>
            </a:r>
          </a:p>
          <a:p>
            <a:pPr marL="446088" marR="0" lvl="0" indent="-439738" algn="l" defTabSz="914400" rtl="0" eaLnBrk="1" fontAlgn="auto" latinLnBrk="0" hangingPunct="1">
              <a:lnSpc>
                <a:spcPct val="90000"/>
              </a:lnSpc>
              <a:spcBef>
                <a:spcPts val="1000"/>
              </a:spcBef>
              <a:spcAft>
                <a:spcPts val="1000"/>
              </a:spcAft>
              <a:buClrTx/>
              <a:buSzPct val="90000"/>
              <a:buFontTx/>
              <a:buBlip>
                <a:blip r:embed="rId5"/>
              </a:buBlip>
              <a:tabLst/>
              <a:defRPr/>
            </a:pPr>
            <a:endParaRPr kumimoji="0" lang="en-US" sz="1200" b="0" i="0" u="none" strike="noStrike" kern="1200" cap="none" spc="0" normalizeH="0" baseline="0" noProof="0" dirty="0">
              <a:ln>
                <a:noFill/>
              </a:ln>
              <a:solidFill>
                <a:srgbClr val="000000"/>
              </a:solidFill>
              <a:effectLst/>
              <a:uLnTx/>
              <a:uFillTx/>
              <a:latin typeface="Graphik Light" charset="0"/>
            </a:endParaRPr>
          </a:p>
        </p:txBody>
      </p:sp>
    </p:spTree>
    <p:extLst>
      <p:ext uri="{BB962C8B-B14F-4D97-AF65-F5344CB8AC3E}">
        <p14:creationId xmlns:p14="http://schemas.microsoft.com/office/powerpoint/2010/main" val="2355744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object 18">
            <a:extLst>
              <a:ext uri="{FF2B5EF4-FFF2-40B4-BE49-F238E27FC236}">
                <a16:creationId xmlns:a16="http://schemas.microsoft.com/office/drawing/2014/main" id="{BB63AC1B-8EAC-0240-BF16-1D543CA6C029}"/>
              </a:ext>
            </a:extLst>
          </p:cNvPr>
          <p:cNvSpPr/>
          <p:nvPr/>
        </p:nvSpPr>
        <p:spPr>
          <a:xfrm>
            <a:off x="1587" y="6462713"/>
            <a:ext cx="11428730" cy="395605"/>
          </a:xfrm>
          <a:custGeom>
            <a:avLst/>
            <a:gdLst/>
            <a:ahLst/>
            <a:cxnLst/>
            <a:rect l="l" t="t" r="r" b="b"/>
            <a:pathLst>
              <a:path w="11428730" h="395604">
                <a:moveTo>
                  <a:pt x="11428412" y="0"/>
                </a:moveTo>
                <a:lnTo>
                  <a:pt x="0" y="0"/>
                </a:lnTo>
                <a:lnTo>
                  <a:pt x="0" y="395287"/>
                </a:lnTo>
                <a:lnTo>
                  <a:pt x="11428412" y="395287"/>
                </a:lnTo>
                <a:lnTo>
                  <a:pt x="11428412" y="0"/>
                </a:lnTo>
                <a:close/>
              </a:path>
            </a:pathLst>
          </a:custGeom>
          <a:solidFill>
            <a:srgbClr val="FFFFFF"/>
          </a:solidFill>
        </p:spPr>
        <p:txBody>
          <a:bodyPr wrap="square" lIns="0" tIns="0" rIns="0" bIns="0" rtlCol="0"/>
          <a:lstStyle/>
          <a:p>
            <a:endParaRPr/>
          </a:p>
        </p:txBody>
      </p:sp>
      <p:pic>
        <p:nvPicPr>
          <p:cNvPr id="3" name="Imagen 2">
            <a:extLst>
              <a:ext uri="{FF2B5EF4-FFF2-40B4-BE49-F238E27FC236}">
                <a16:creationId xmlns:a16="http://schemas.microsoft.com/office/drawing/2014/main" id="{5195E354-15A5-4143-9AC2-0651C10F32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3931" y="1881102"/>
            <a:ext cx="3695700" cy="3454400"/>
          </a:xfrm>
          <a:prstGeom prst="rect">
            <a:avLst/>
          </a:prstGeom>
        </p:spPr>
      </p:pic>
      <p:sp>
        <p:nvSpPr>
          <p:cNvPr id="48" name="object 44">
            <a:extLst>
              <a:ext uri="{FF2B5EF4-FFF2-40B4-BE49-F238E27FC236}">
                <a16:creationId xmlns:a16="http://schemas.microsoft.com/office/drawing/2014/main" id="{B2EF9C8E-C8F2-1541-AF0E-F9983E4957A7}"/>
              </a:ext>
            </a:extLst>
          </p:cNvPr>
          <p:cNvSpPr/>
          <p:nvPr/>
        </p:nvSpPr>
        <p:spPr>
          <a:xfrm>
            <a:off x="10902952" y="5289553"/>
            <a:ext cx="193040" cy="193040"/>
          </a:xfrm>
          <a:custGeom>
            <a:avLst/>
            <a:gdLst/>
            <a:ahLst/>
            <a:cxnLst/>
            <a:rect l="l" t="t" r="r" b="b"/>
            <a:pathLst>
              <a:path w="193040" h="193039">
                <a:moveTo>
                  <a:pt x="96291" y="192582"/>
                </a:moveTo>
                <a:lnTo>
                  <a:pt x="133770" y="185014"/>
                </a:lnTo>
                <a:lnTo>
                  <a:pt x="164377" y="164377"/>
                </a:lnTo>
                <a:lnTo>
                  <a:pt x="185014" y="133770"/>
                </a:lnTo>
                <a:lnTo>
                  <a:pt x="192582" y="96291"/>
                </a:lnTo>
                <a:lnTo>
                  <a:pt x="185014" y="58807"/>
                </a:lnTo>
                <a:lnTo>
                  <a:pt x="164377" y="28200"/>
                </a:lnTo>
                <a:lnTo>
                  <a:pt x="133770" y="7566"/>
                </a:lnTo>
                <a:lnTo>
                  <a:pt x="96291" y="0"/>
                </a:lnTo>
                <a:lnTo>
                  <a:pt x="58812" y="7566"/>
                </a:lnTo>
                <a:lnTo>
                  <a:pt x="28205" y="28200"/>
                </a:lnTo>
                <a:lnTo>
                  <a:pt x="7567" y="58807"/>
                </a:lnTo>
                <a:lnTo>
                  <a:pt x="0" y="96291"/>
                </a:lnTo>
                <a:lnTo>
                  <a:pt x="7567" y="133770"/>
                </a:lnTo>
                <a:lnTo>
                  <a:pt x="28205" y="164377"/>
                </a:lnTo>
                <a:lnTo>
                  <a:pt x="58812" y="185014"/>
                </a:lnTo>
                <a:lnTo>
                  <a:pt x="96291" y="192582"/>
                </a:lnTo>
                <a:close/>
              </a:path>
            </a:pathLst>
          </a:custGeom>
          <a:ln w="12700">
            <a:solidFill>
              <a:srgbClr val="FFFFFF"/>
            </a:solidFill>
          </a:ln>
        </p:spPr>
        <p:txBody>
          <a:bodyPr wrap="square" lIns="0" tIns="0" rIns="0" bIns="0" rtlCol="0"/>
          <a:lstStyle/>
          <a:p>
            <a:endParaRPr/>
          </a:p>
        </p:txBody>
      </p:sp>
      <p:sp>
        <p:nvSpPr>
          <p:cNvPr id="49" name="object 45">
            <a:extLst>
              <a:ext uri="{FF2B5EF4-FFF2-40B4-BE49-F238E27FC236}">
                <a16:creationId xmlns:a16="http://schemas.microsoft.com/office/drawing/2014/main" id="{6DFBD8CB-AB7D-0841-B111-B902FBEAD3BA}"/>
              </a:ext>
            </a:extLst>
          </p:cNvPr>
          <p:cNvSpPr/>
          <p:nvPr/>
        </p:nvSpPr>
        <p:spPr>
          <a:xfrm>
            <a:off x="11032036" y="5904957"/>
            <a:ext cx="139700" cy="139700"/>
          </a:xfrm>
          <a:custGeom>
            <a:avLst/>
            <a:gdLst/>
            <a:ahLst/>
            <a:cxnLst/>
            <a:rect l="l" t="t" r="r" b="b"/>
            <a:pathLst>
              <a:path w="139700" h="139700">
                <a:moveTo>
                  <a:pt x="69850" y="139699"/>
                </a:moveTo>
                <a:lnTo>
                  <a:pt x="97041" y="134211"/>
                </a:lnTo>
                <a:lnTo>
                  <a:pt x="119243" y="119243"/>
                </a:lnTo>
                <a:lnTo>
                  <a:pt x="134211" y="97041"/>
                </a:lnTo>
                <a:lnTo>
                  <a:pt x="139700" y="69849"/>
                </a:lnTo>
                <a:lnTo>
                  <a:pt x="134211" y="42658"/>
                </a:lnTo>
                <a:lnTo>
                  <a:pt x="119243" y="20456"/>
                </a:lnTo>
                <a:lnTo>
                  <a:pt x="97041" y="5488"/>
                </a:lnTo>
                <a:lnTo>
                  <a:pt x="69850" y="0"/>
                </a:lnTo>
                <a:lnTo>
                  <a:pt x="42658" y="5488"/>
                </a:lnTo>
                <a:lnTo>
                  <a:pt x="20456" y="20456"/>
                </a:lnTo>
                <a:lnTo>
                  <a:pt x="5488" y="42658"/>
                </a:lnTo>
                <a:lnTo>
                  <a:pt x="0" y="69849"/>
                </a:lnTo>
                <a:lnTo>
                  <a:pt x="5488" y="97041"/>
                </a:lnTo>
                <a:lnTo>
                  <a:pt x="20456" y="119243"/>
                </a:lnTo>
                <a:lnTo>
                  <a:pt x="42658" y="134211"/>
                </a:lnTo>
                <a:lnTo>
                  <a:pt x="69850" y="139699"/>
                </a:lnTo>
                <a:close/>
              </a:path>
            </a:pathLst>
          </a:custGeom>
          <a:ln w="12700">
            <a:solidFill>
              <a:srgbClr val="FFFFFF"/>
            </a:solidFill>
          </a:ln>
        </p:spPr>
        <p:txBody>
          <a:bodyPr wrap="square" lIns="0" tIns="0" rIns="0" bIns="0" rtlCol="0"/>
          <a:lstStyle/>
          <a:p>
            <a:endParaRPr/>
          </a:p>
        </p:txBody>
      </p:sp>
      <p:sp>
        <p:nvSpPr>
          <p:cNvPr id="50" name="object 46">
            <a:extLst>
              <a:ext uri="{FF2B5EF4-FFF2-40B4-BE49-F238E27FC236}">
                <a16:creationId xmlns:a16="http://schemas.microsoft.com/office/drawing/2014/main" id="{1C20B84E-71DC-FC4C-B5EA-B588F33B7854}"/>
              </a:ext>
            </a:extLst>
          </p:cNvPr>
          <p:cNvSpPr/>
          <p:nvPr/>
        </p:nvSpPr>
        <p:spPr>
          <a:xfrm>
            <a:off x="10710363" y="6203950"/>
            <a:ext cx="88900" cy="88900"/>
          </a:xfrm>
          <a:custGeom>
            <a:avLst/>
            <a:gdLst/>
            <a:ahLst/>
            <a:cxnLst/>
            <a:rect l="l" t="t" r="r" b="b"/>
            <a:pathLst>
              <a:path w="88900" h="88900">
                <a:moveTo>
                  <a:pt x="44450" y="88900"/>
                </a:moveTo>
                <a:lnTo>
                  <a:pt x="61751" y="85406"/>
                </a:lnTo>
                <a:lnTo>
                  <a:pt x="75880" y="75880"/>
                </a:lnTo>
                <a:lnTo>
                  <a:pt x="85406" y="61751"/>
                </a:lnTo>
                <a:lnTo>
                  <a:pt x="88900" y="44450"/>
                </a:lnTo>
                <a:lnTo>
                  <a:pt x="85406" y="27148"/>
                </a:lnTo>
                <a:lnTo>
                  <a:pt x="75880" y="13019"/>
                </a:lnTo>
                <a:lnTo>
                  <a:pt x="61751" y="3493"/>
                </a:lnTo>
                <a:lnTo>
                  <a:pt x="44450" y="0"/>
                </a:lnTo>
                <a:lnTo>
                  <a:pt x="27148" y="3493"/>
                </a:lnTo>
                <a:lnTo>
                  <a:pt x="13019" y="13019"/>
                </a:lnTo>
                <a:lnTo>
                  <a:pt x="3493" y="27148"/>
                </a:lnTo>
                <a:lnTo>
                  <a:pt x="0" y="44450"/>
                </a:lnTo>
                <a:lnTo>
                  <a:pt x="3493" y="61751"/>
                </a:lnTo>
                <a:lnTo>
                  <a:pt x="13019" y="75880"/>
                </a:lnTo>
                <a:lnTo>
                  <a:pt x="27148" y="85406"/>
                </a:lnTo>
                <a:lnTo>
                  <a:pt x="44450" y="88900"/>
                </a:lnTo>
                <a:close/>
              </a:path>
            </a:pathLst>
          </a:custGeom>
          <a:ln w="12700">
            <a:solidFill>
              <a:srgbClr val="FFFFFF"/>
            </a:solidFill>
          </a:ln>
        </p:spPr>
        <p:txBody>
          <a:bodyPr wrap="square" lIns="0" tIns="0" rIns="0" bIns="0" rtlCol="0"/>
          <a:lstStyle/>
          <a:p>
            <a:endParaRPr/>
          </a:p>
        </p:txBody>
      </p:sp>
      <p:sp>
        <p:nvSpPr>
          <p:cNvPr id="24" name="object 19">
            <a:extLst>
              <a:ext uri="{FF2B5EF4-FFF2-40B4-BE49-F238E27FC236}">
                <a16:creationId xmlns:a16="http://schemas.microsoft.com/office/drawing/2014/main" id="{949A3C4A-7372-A84C-80DD-72147856028E}"/>
              </a:ext>
            </a:extLst>
          </p:cNvPr>
          <p:cNvSpPr txBox="1"/>
          <p:nvPr/>
        </p:nvSpPr>
        <p:spPr>
          <a:xfrm>
            <a:off x="2029449" y="2048158"/>
            <a:ext cx="1921184" cy="510396"/>
          </a:xfrm>
          <a:prstGeom prst="rect">
            <a:avLst/>
          </a:prstGeom>
        </p:spPr>
        <p:txBody>
          <a:bodyPr vert="horz" wrap="square" lIns="0" tIns="0" rIns="0" bIns="0" rtlCol="0">
            <a:spAutoFit/>
          </a:bodyPr>
          <a:lstStyle/>
          <a:p>
            <a:pPr marL="12700" marR="592455" algn="r">
              <a:spcBef>
                <a:spcPts val="480"/>
              </a:spcBef>
              <a:tabLst>
                <a:tab pos="212725" algn="l"/>
              </a:tabLst>
            </a:pPr>
            <a:r>
              <a:rPr lang="es-MX" sz="1450" dirty="0">
                <a:solidFill>
                  <a:srgbClr val="54565A"/>
                </a:solidFill>
                <a:latin typeface="Graphik Medium" panose="020B0503030202060203" pitchFamily="34" charset="77"/>
                <a:ea typeface="Open Sans" panose="020B0606030504020204" pitchFamily="34" charset="0"/>
                <a:cs typeface="Open Sans" panose="020B0606030504020204" pitchFamily="34" charset="0"/>
              </a:rPr>
              <a:t>Content</a:t>
            </a:r>
          </a:p>
          <a:p>
            <a:pPr marL="12700" marR="592455" algn="r">
              <a:spcBef>
                <a:spcPts val="480"/>
              </a:spcBef>
              <a:tabLst>
                <a:tab pos="212725" algn="l"/>
              </a:tabLst>
            </a:pPr>
            <a:r>
              <a:rPr lang="es-MX" sz="1450" dirty="0">
                <a:solidFill>
                  <a:srgbClr val="54565A"/>
                </a:solidFill>
                <a:latin typeface="Graphik Medium" panose="020B0503030202060203" pitchFamily="34" charset="77"/>
                <a:ea typeface="Open Sans" panose="020B0606030504020204" pitchFamily="34" charset="0"/>
                <a:cs typeface="Open Sans" panose="020B0606030504020204" pitchFamily="34" charset="0"/>
              </a:rPr>
              <a:t>Authors</a:t>
            </a:r>
          </a:p>
        </p:txBody>
      </p:sp>
      <p:sp>
        <p:nvSpPr>
          <p:cNvPr id="45" name="object 5">
            <a:extLst>
              <a:ext uri="{FF2B5EF4-FFF2-40B4-BE49-F238E27FC236}">
                <a16:creationId xmlns:a16="http://schemas.microsoft.com/office/drawing/2014/main" id="{7AC5D067-1547-B542-ACF2-5B480EE5D39B}"/>
              </a:ext>
            </a:extLst>
          </p:cNvPr>
          <p:cNvSpPr/>
          <p:nvPr/>
        </p:nvSpPr>
        <p:spPr>
          <a:xfrm>
            <a:off x="457200" y="6612470"/>
            <a:ext cx="90716" cy="97167"/>
          </a:xfrm>
          <a:prstGeom prst="rect">
            <a:avLst/>
          </a:prstGeom>
          <a:blipFill>
            <a:blip r:embed="rId3" cstate="print"/>
            <a:stretch>
              <a:fillRect/>
            </a:stretch>
          </a:blipFill>
        </p:spPr>
        <p:txBody>
          <a:bodyPr wrap="square" lIns="0" tIns="0" rIns="0" bIns="0" rtlCol="0"/>
          <a:lstStyle/>
          <a:p>
            <a:endParaRPr/>
          </a:p>
        </p:txBody>
      </p:sp>
      <p:sp>
        <p:nvSpPr>
          <p:cNvPr id="56" name="object 6">
            <a:extLst>
              <a:ext uri="{FF2B5EF4-FFF2-40B4-BE49-F238E27FC236}">
                <a16:creationId xmlns:a16="http://schemas.microsoft.com/office/drawing/2014/main" id="{8D251B3B-B91E-194B-B386-3F725E8C3931}"/>
              </a:ext>
            </a:extLst>
          </p:cNvPr>
          <p:cNvSpPr/>
          <p:nvPr/>
        </p:nvSpPr>
        <p:spPr>
          <a:xfrm>
            <a:off x="578243" y="6609880"/>
            <a:ext cx="113220" cy="102361"/>
          </a:xfrm>
          <a:prstGeom prst="rect">
            <a:avLst/>
          </a:prstGeom>
          <a:blipFill>
            <a:blip r:embed="rId4" cstate="print"/>
            <a:stretch>
              <a:fillRect/>
            </a:stretch>
          </a:blipFill>
        </p:spPr>
        <p:txBody>
          <a:bodyPr wrap="square" lIns="0" tIns="0" rIns="0" bIns="0" rtlCol="0"/>
          <a:lstStyle/>
          <a:p>
            <a:endParaRPr/>
          </a:p>
        </p:txBody>
      </p:sp>
      <p:pic>
        <p:nvPicPr>
          <p:cNvPr id="58" name="Imagen 57">
            <a:extLst>
              <a:ext uri="{FF2B5EF4-FFF2-40B4-BE49-F238E27FC236}">
                <a16:creationId xmlns:a16="http://schemas.microsoft.com/office/drawing/2014/main" id="{1CED7C7B-5987-5B49-B0DF-E1148C1DDB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5258" y="6521253"/>
            <a:ext cx="541686" cy="284830"/>
          </a:xfrm>
          <a:prstGeom prst="rect">
            <a:avLst/>
          </a:prstGeom>
        </p:spPr>
      </p:pic>
      <p:sp>
        <p:nvSpPr>
          <p:cNvPr id="60" name="object 19">
            <a:extLst>
              <a:ext uri="{FF2B5EF4-FFF2-40B4-BE49-F238E27FC236}">
                <a16:creationId xmlns:a16="http://schemas.microsoft.com/office/drawing/2014/main" id="{E5EDF493-7F43-8249-B71D-4A7C0820D70F}"/>
              </a:ext>
            </a:extLst>
          </p:cNvPr>
          <p:cNvSpPr txBox="1"/>
          <p:nvPr/>
        </p:nvSpPr>
        <p:spPr>
          <a:xfrm>
            <a:off x="2029449" y="3300183"/>
            <a:ext cx="1921184" cy="510396"/>
          </a:xfrm>
          <a:prstGeom prst="rect">
            <a:avLst/>
          </a:prstGeom>
        </p:spPr>
        <p:txBody>
          <a:bodyPr vert="horz" wrap="square" lIns="0" tIns="0" rIns="0" bIns="0" rtlCol="0">
            <a:spAutoFit/>
          </a:bodyPr>
          <a:lstStyle/>
          <a:p>
            <a:pPr marL="12700" marR="592455" algn="r">
              <a:spcBef>
                <a:spcPts val="480"/>
              </a:spcBef>
              <a:tabLst>
                <a:tab pos="212725" algn="l"/>
              </a:tabLst>
            </a:pPr>
            <a:r>
              <a:rPr lang="es-MX" sz="1450" dirty="0">
                <a:solidFill>
                  <a:srgbClr val="54565A"/>
                </a:solidFill>
                <a:latin typeface="Graphik Medium" panose="020B0503030202060203" pitchFamily="34" charset="77"/>
                <a:ea typeface="Open Sans" panose="020B0606030504020204" pitchFamily="34" charset="0"/>
                <a:cs typeface="Open Sans" panose="020B0606030504020204" pitchFamily="34" charset="0"/>
              </a:rPr>
              <a:t>Content</a:t>
            </a:r>
          </a:p>
          <a:p>
            <a:pPr marL="12700" marR="592455" algn="r">
              <a:spcBef>
                <a:spcPts val="480"/>
              </a:spcBef>
              <a:tabLst>
                <a:tab pos="212725" algn="l"/>
              </a:tabLst>
            </a:pPr>
            <a:r>
              <a:rPr lang="es-MX" sz="1450" dirty="0">
                <a:solidFill>
                  <a:srgbClr val="54565A"/>
                </a:solidFill>
                <a:latin typeface="Graphik Medium" panose="020B0503030202060203" pitchFamily="34" charset="77"/>
                <a:ea typeface="Open Sans" panose="020B0606030504020204" pitchFamily="34" charset="0"/>
                <a:cs typeface="Open Sans" panose="020B0606030504020204" pitchFamily="34" charset="0"/>
              </a:rPr>
              <a:t>Owners</a:t>
            </a:r>
          </a:p>
        </p:txBody>
      </p:sp>
      <p:sp>
        <p:nvSpPr>
          <p:cNvPr id="61" name="object 19">
            <a:extLst>
              <a:ext uri="{FF2B5EF4-FFF2-40B4-BE49-F238E27FC236}">
                <a16:creationId xmlns:a16="http://schemas.microsoft.com/office/drawing/2014/main" id="{33AED610-73A4-F14A-9DFA-11B9921D74DD}"/>
              </a:ext>
            </a:extLst>
          </p:cNvPr>
          <p:cNvSpPr txBox="1"/>
          <p:nvPr/>
        </p:nvSpPr>
        <p:spPr>
          <a:xfrm>
            <a:off x="2029449" y="4524073"/>
            <a:ext cx="1921184" cy="510396"/>
          </a:xfrm>
          <a:prstGeom prst="rect">
            <a:avLst/>
          </a:prstGeom>
        </p:spPr>
        <p:txBody>
          <a:bodyPr vert="horz" wrap="square" lIns="0" tIns="0" rIns="0" bIns="0" rtlCol="0">
            <a:spAutoFit/>
          </a:bodyPr>
          <a:lstStyle/>
          <a:p>
            <a:pPr marL="12700" marR="592455" algn="r">
              <a:spcBef>
                <a:spcPts val="480"/>
              </a:spcBef>
              <a:tabLst>
                <a:tab pos="212725" algn="l"/>
              </a:tabLst>
            </a:pPr>
            <a:r>
              <a:rPr lang="es-MX" sz="1450" dirty="0">
                <a:solidFill>
                  <a:srgbClr val="54565A"/>
                </a:solidFill>
                <a:latin typeface="Graphik Medium" panose="020B0503030202060203" pitchFamily="34" charset="77"/>
                <a:ea typeface="Open Sans" panose="020B0606030504020204" pitchFamily="34" charset="0"/>
                <a:cs typeface="Open Sans" panose="020B0606030504020204" pitchFamily="34" charset="0"/>
              </a:rPr>
              <a:t>Content</a:t>
            </a:r>
          </a:p>
          <a:p>
            <a:pPr marL="12700" marR="592455" algn="r">
              <a:spcBef>
                <a:spcPts val="480"/>
              </a:spcBef>
              <a:tabLst>
                <a:tab pos="212725" algn="l"/>
              </a:tabLst>
            </a:pPr>
            <a:r>
              <a:rPr lang="es-MX" sz="1450" dirty="0">
                <a:solidFill>
                  <a:srgbClr val="54565A"/>
                </a:solidFill>
                <a:latin typeface="Graphik Medium" panose="020B0503030202060203" pitchFamily="34" charset="77"/>
                <a:ea typeface="Open Sans" panose="020B0606030504020204" pitchFamily="34" charset="0"/>
                <a:cs typeface="Open Sans" panose="020B0606030504020204" pitchFamily="34" charset="0"/>
              </a:rPr>
              <a:t>Approvers</a:t>
            </a:r>
          </a:p>
        </p:txBody>
      </p:sp>
      <p:sp>
        <p:nvSpPr>
          <p:cNvPr id="62" name="object 19">
            <a:extLst>
              <a:ext uri="{FF2B5EF4-FFF2-40B4-BE49-F238E27FC236}">
                <a16:creationId xmlns:a16="http://schemas.microsoft.com/office/drawing/2014/main" id="{7D77574E-9A39-E54A-90FF-B8143F141E89}"/>
              </a:ext>
            </a:extLst>
          </p:cNvPr>
          <p:cNvSpPr txBox="1"/>
          <p:nvPr/>
        </p:nvSpPr>
        <p:spPr>
          <a:xfrm>
            <a:off x="7532226" y="2048158"/>
            <a:ext cx="2132278" cy="510396"/>
          </a:xfrm>
          <a:prstGeom prst="rect">
            <a:avLst/>
          </a:prstGeom>
        </p:spPr>
        <p:txBody>
          <a:bodyPr vert="horz" wrap="square" lIns="0" tIns="0" rIns="0" bIns="0" rtlCol="0">
            <a:spAutoFit/>
          </a:bodyPr>
          <a:lstStyle/>
          <a:p>
            <a:pPr marL="12700" marR="592455">
              <a:spcBef>
                <a:spcPts val="480"/>
              </a:spcBef>
              <a:tabLst>
                <a:tab pos="212725" algn="l"/>
              </a:tabLst>
            </a:pPr>
            <a:r>
              <a:rPr lang="es-MX" sz="1450" dirty="0">
                <a:solidFill>
                  <a:srgbClr val="54565A"/>
                </a:solidFill>
                <a:latin typeface="Graphik Medium" panose="020B0503030202060203" pitchFamily="34" charset="77"/>
                <a:ea typeface="Open Sans" panose="020B0606030504020204" pitchFamily="34" charset="0"/>
                <a:cs typeface="Open Sans" panose="020B0606030504020204" pitchFamily="34" charset="0"/>
              </a:rPr>
              <a:t>Subject Master</a:t>
            </a:r>
          </a:p>
          <a:p>
            <a:pPr marL="12700" marR="592455">
              <a:spcBef>
                <a:spcPts val="480"/>
              </a:spcBef>
              <a:tabLst>
                <a:tab pos="212725" algn="l"/>
              </a:tabLst>
            </a:pPr>
            <a:r>
              <a:rPr lang="es-MX" sz="1450" dirty="0">
                <a:solidFill>
                  <a:srgbClr val="54565A"/>
                </a:solidFill>
                <a:latin typeface="Graphik Medium" panose="020B0503030202060203" pitchFamily="34" charset="77"/>
                <a:ea typeface="Open Sans" panose="020B0606030504020204" pitchFamily="34" charset="0"/>
                <a:cs typeface="Open Sans" panose="020B0606030504020204" pitchFamily="34" charset="0"/>
              </a:rPr>
              <a:t>Experts</a:t>
            </a:r>
          </a:p>
        </p:txBody>
      </p:sp>
      <p:sp>
        <p:nvSpPr>
          <p:cNvPr id="63" name="object 19">
            <a:extLst>
              <a:ext uri="{FF2B5EF4-FFF2-40B4-BE49-F238E27FC236}">
                <a16:creationId xmlns:a16="http://schemas.microsoft.com/office/drawing/2014/main" id="{41AE71D2-17DE-D84E-B5A8-C788B236EE8C}"/>
              </a:ext>
            </a:extLst>
          </p:cNvPr>
          <p:cNvSpPr txBox="1"/>
          <p:nvPr/>
        </p:nvSpPr>
        <p:spPr>
          <a:xfrm>
            <a:off x="7532225" y="3300183"/>
            <a:ext cx="2469903" cy="446276"/>
          </a:xfrm>
          <a:prstGeom prst="rect">
            <a:avLst/>
          </a:prstGeom>
        </p:spPr>
        <p:txBody>
          <a:bodyPr vert="horz" wrap="square" lIns="0" tIns="0" rIns="0" bIns="0" rtlCol="0">
            <a:spAutoFit/>
          </a:bodyPr>
          <a:lstStyle/>
          <a:p>
            <a:pPr marL="12700" marR="592455">
              <a:spcBef>
                <a:spcPts val="480"/>
              </a:spcBef>
              <a:tabLst>
                <a:tab pos="212725" algn="l"/>
              </a:tabLst>
            </a:pPr>
            <a:r>
              <a:rPr lang="es-MX" sz="1450" dirty="0">
                <a:solidFill>
                  <a:srgbClr val="54565A"/>
                </a:solidFill>
                <a:latin typeface="Graphik Medium" panose="020B0503030202060203" pitchFamily="34" charset="77"/>
                <a:ea typeface="Open Sans" panose="020B0606030504020204" pitchFamily="34" charset="0"/>
                <a:cs typeface="Open Sans" panose="020B0606030504020204" pitchFamily="34" charset="0"/>
              </a:rPr>
              <a:t>Department or Functional Owners</a:t>
            </a:r>
          </a:p>
        </p:txBody>
      </p:sp>
      <p:sp>
        <p:nvSpPr>
          <p:cNvPr id="64" name="object 19">
            <a:extLst>
              <a:ext uri="{FF2B5EF4-FFF2-40B4-BE49-F238E27FC236}">
                <a16:creationId xmlns:a16="http://schemas.microsoft.com/office/drawing/2014/main" id="{AA78721F-FE67-B74D-87E5-81FB779E5DEA}"/>
              </a:ext>
            </a:extLst>
          </p:cNvPr>
          <p:cNvSpPr txBox="1"/>
          <p:nvPr/>
        </p:nvSpPr>
        <p:spPr>
          <a:xfrm>
            <a:off x="7532226" y="4524073"/>
            <a:ext cx="1921184" cy="510396"/>
          </a:xfrm>
          <a:prstGeom prst="rect">
            <a:avLst/>
          </a:prstGeom>
        </p:spPr>
        <p:txBody>
          <a:bodyPr vert="horz" wrap="square" lIns="0" tIns="0" rIns="0" bIns="0" rtlCol="0">
            <a:spAutoFit/>
          </a:bodyPr>
          <a:lstStyle/>
          <a:p>
            <a:pPr marL="12700" marR="592455">
              <a:spcBef>
                <a:spcPts val="480"/>
              </a:spcBef>
              <a:tabLst>
                <a:tab pos="212725" algn="l"/>
              </a:tabLst>
            </a:pPr>
            <a:r>
              <a:rPr lang="es-MX" sz="1450" dirty="0">
                <a:solidFill>
                  <a:srgbClr val="54565A"/>
                </a:solidFill>
                <a:latin typeface="Graphik Medium" panose="020B0503030202060203" pitchFamily="34" charset="77"/>
                <a:ea typeface="Open Sans" panose="020B0606030504020204" pitchFamily="34" charset="0"/>
                <a:cs typeface="Open Sans" panose="020B0606030504020204" pitchFamily="34" charset="0"/>
              </a:rPr>
              <a:t>Intranet</a:t>
            </a:r>
          </a:p>
          <a:p>
            <a:pPr marL="12700" marR="592455">
              <a:spcBef>
                <a:spcPts val="480"/>
              </a:spcBef>
              <a:tabLst>
                <a:tab pos="212725" algn="l"/>
              </a:tabLst>
            </a:pPr>
            <a:r>
              <a:rPr lang="es-MX" sz="1450" dirty="0">
                <a:solidFill>
                  <a:srgbClr val="54565A"/>
                </a:solidFill>
                <a:latin typeface="Graphik Medium" panose="020B0503030202060203" pitchFamily="34" charset="77"/>
                <a:ea typeface="Open Sans" panose="020B0606030504020204" pitchFamily="34" charset="0"/>
                <a:cs typeface="Open Sans" panose="020B0606030504020204" pitchFamily="34" charset="0"/>
              </a:rPr>
              <a:t>Users</a:t>
            </a:r>
          </a:p>
        </p:txBody>
      </p:sp>
      <p:sp>
        <p:nvSpPr>
          <p:cNvPr id="67" name="object 36">
            <a:extLst>
              <a:ext uri="{FF2B5EF4-FFF2-40B4-BE49-F238E27FC236}">
                <a16:creationId xmlns:a16="http://schemas.microsoft.com/office/drawing/2014/main" id="{06E7DC9B-80D5-BA47-ACFF-40D67A8D2BA8}"/>
              </a:ext>
            </a:extLst>
          </p:cNvPr>
          <p:cNvSpPr txBox="1">
            <a:spLocks/>
          </p:cNvSpPr>
          <p:nvPr/>
        </p:nvSpPr>
        <p:spPr>
          <a:xfrm>
            <a:off x="792130" y="6610350"/>
            <a:ext cx="1497013" cy="115888"/>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rgbClr val="A7A8AA"/>
                </a:solidFill>
                <a:latin typeface="Open Sans Light"/>
                <a:ea typeface="+mn-ea"/>
                <a:cs typeface="Open Sans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90"/>
              </a:lnSpc>
            </a:pPr>
            <a:r>
              <a:rPr lang="es-MX" spc="45" dirty="0"/>
              <a:t>http://bonzai-intranet.com/</a:t>
            </a:r>
          </a:p>
        </p:txBody>
      </p:sp>
      <p:sp>
        <p:nvSpPr>
          <p:cNvPr id="68" name="Text Placeholder 3">
            <a:extLst>
              <a:ext uri="{FF2B5EF4-FFF2-40B4-BE49-F238E27FC236}">
                <a16:creationId xmlns:a16="http://schemas.microsoft.com/office/drawing/2014/main" id="{723AF0D4-4DF3-1F48-9AEC-244431C2E902}"/>
              </a:ext>
            </a:extLst>
          </p:cNvPr>
          <p:cNvSpPr txBox="1">
            <a:spLocks/>
          </p:cNvSpPr>
          <p:nvPr/>
        </p:nvSpPr>
        <p:spPr>
          <a:xfrm>
            <a:off x="428624" y="373974"/>
            <a:ext cx="5550145" cy="443533"/>
          </a:xfrm>
          <a:prstGeom prst="rect">
            <a:avLst/>
          </a:prstGeom>
        </p:spPr>
        <p:txBody>
          <a:bodyPr vert="horz" lIns="85725" tIns="42863" rIns="85725" bIns="42863" rtlCol="0">
            <a:noAutofit/>
          </a:bodyPr>
          <a:lstStyle>
            <a:lvl1pPr marL="446088" indent="-439738" algn="l" defTabSz="914400" rtl="0" eaLnBrk="1" latinLnBrk="0" hangingPunct="1">
              <a:lnSpc>
                <a:spcPct val="90000"/>
              </a:lnSpc>
              <a:spcBef>
                <a:spcPts val="1000"/>
              </a:spcBef>
              <a:spcAft>
                <a:spcPts val="1000"/>
              </a:spcAft>
              <a:buSzPct val="90000"/>
              <a:buFontTx/>
              <a:buBlip>
                <a:blip r:embed="rId6"/>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7"/>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953" indent="0" defTabSz="857250">
              <a:spcBef>
                <a:spcPts val="938"/>
              </a:spcBef>
              <a:spcAft>
                <a:spcPts val="938"/>
              </a:spcAft>
              <a:buNone/>
              <a:defRPr/>
            </a:pPr>
            <a:r>
              <a:rPr lang="en-US" sz="2625" b="1" dirty="0">
                <a:solidFill>
                  <a:srgbClr val="000000"/>
                </a:solidFill>
                <a:latin typeface="Graphik Black" charset="0"/>
                <a:ea typeface="+mn-ea"/>
                <a:cs typeface="+mn-cs"/>
              </a:rPr>
              <a:t>Intranet Content Team</a:t>
            </a:r>
            <a:endParaRPr lang="en-US" sz="3375" b="1" dirty="0">
              <a:solidFill>
                <a:srgbClr val="000000"/>
              </a:solidFill>
              <a:latin typeface="Graphik" panose="020B0503030202060203" pitchFamily="34" charset="77"/>
            </a:endParaRPr>
          </a:p>
        </p:txBody>
      </p:sp>
    </p:spTree>
    <p:extLst>
      <p:ext uri="{BB962C8B-B14F-4D97-AF65-F5344CB8AC3E}">
        <p14:creationId xmlns:p14="http://schemas.microsoft.com/office/powerpoint/2010/main" val="1492211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object 18">
            <a:extLst>
              <a:ext uri="{FF2B5EF4-FFF2-40B4-BE49-F238E27FC236}">
                <a16:creationId xmlns:a16="http://schemas.microsoft.com/office/drawing/2014/main" id="{BB63AC1B-8EAC-0240-BF16-1D543CA6C029}"/>
              </a:ext>
            </a:extLst>
          </p:cNvPr>
          <p:cNvSpPr/>
          <p:nvPr/>
        </p:nvSpPr>
        <p:spPr>
          <a:xfrm>
            <a:off x="1587" y="6462713"/>
            <a:ext cx="11428730" cy="395605"/>
          </a:xfrm>
          <a:custGeom>
            <a:avLst/>
            <a:gdLst/>
            <a:ahLst/>
            <a:cxnLst/>
            <a:rect l="l" t="t" r="r" b="b"/>
            <a:pathLst>
              <a:path w="11428730" h="395604">
                <a:moveTo>
                  <a:pt x="11428412" y="0"/>
                </a:moveTo>
                <a:lnTo>
                  <a:pt x="0" y="0"/>
                </a:lnTo>
                <a:lnTo>
                  <a:pt x="0" y="395287"/>
                </a:lnTo>
                <a:lnTo>
                  <a:pt x="11428412" y="395287"/>
                </a:lnTo>
                <a:lnTo>
                  <a:pt x="11428412" y="0"/>
                </a:lnTo>
                <a:close/>
              </a:path>
            </a:pathLst>
          </a:custGeom>
          <a:solidFill>
            <a:srgbClr val="FFFFFF"/>
          </a:solidFill>
        </p:spPr>
        <p:txBody>
          <a:bodyPr wrap="square" lIns="0" tIns="0" rIns="0" bIns="0" rtlCol="0"/>
          <a:lstStyle/>
          <a:p>
            <a:endParaRPr/>
          </a:p>
        </p:txBody>
      </p:sp>
      <p:sp>
        <p:nvSpPr>
          <p:cNvPr id="48" name="object 44">
            <a:extLst>
              <a:ext uri="{FF2B5EF4-FFF2-40B4-BE49-F238E27FC236}">
                <a16:creationId xmlns:a16="http://schemas.microsoft.com/office/drawing/2014/main" id="{B2EF9C8E-C8F2-1541-AF0E-F9983E4957A7}"/>
              </a:ext>
            </a:extLst>
          </p:cNvPr>
          <p:cNvSpPr/>
          <p:nvPr/>
        </p:nvSpPr>
        <p:spPr>
          <a:xfrm>
            <a:off x="10902952" y="5289553"/>
            <a:ext cx="193040" cy="193040"/>
          </a:xfrm>
          <a:custGeom>
            <a:avLst/>
            <a:gdLst/>
            <a:ahLst/>
            <a:cxnLst/>
            <a:rect l="l" t="t" r="r" b="b"/>
            <a:pathLst>
              <a:path w="193040" h="193039">
                <a:moveTo>
                  <a:pt x="96291" y="192582"/>
                </a:moveTo>
                <a:lnTo>
                  <a:pt x="133770" y="185014"/>
                </a:lnTo>
                <a:lnTo>
                  <a:pt x="164377" y="164377"/>
                </a:lnTo>
                <a:lnTo>
                  <a:pt x="185014" y="133770"/>
                </a:lnTo>
                <a:lnTo>
                  <a:pt x="192582" y="96291"/>
                </a:lnTo>
                <a:lnTo>
                  <a:pt x="185014" y="58807"/>
                </a:lnTo>
                <a:lnTo>
                  <a:pt x="164377" y="28200"/>
                </a:lnTo>
                <a:lnTo>
                  <a:pt x="133770" y="7566"/>
                </a:lnTo>
                <a:lnTo>
                  <a:pt x="96291" y="0"/>
                </a:lnTo>
                <a:lnTo>
                  <a:pt x="58812" y="7566"/>
                </a:lnTo>
                <a:lnTo>
                  <a:pt x="28205" y="28200"/>
                </a:lnTo>
                <a:lnTo>
                  <a:pt x="7567" y="58807"/>
                </a:lnTo>
                <a:lnTo>
                  <a:pt x="0" y="96291"/>
                </a:lnTo>
                <a:lnTo>
                  <a:pt x="7567" y="133770"/>
                </a:lnTo>
                <a:lnTo>
                  <a:pt x="28205" y="164377"/>
                </a:lnTo>
                <a:lnTo>
                  <a:pt x="58812" y="185014"/>
                </a:lnTo>
                <a:lnTo>
                  <a:pt x="96291" y="192582"/>
                </a:lnTo>
                <a:close/>
              </a:path>
            </a:pathLst>
          </a:custGeom>
          <a:ln w="12700">
            <a:solidFill>
              <a:srgbClr val="FFFFFF"/>
            </a:solidFill>
          </a:ln>
        </p:spPr>
        <p:txBody>
          <a:bodyPr wrap="square" lIns="0" tIns="0" rIns="0" bIns="0" rtlCol="0"/>
          <a:lstStyle/>
          <a:p>
            <a:endParaRPr/>
          </a:p>
        </p:txBody>
      </p:sp>
      <p:sp>
        <p:nvSpPr>
          <p:cNvPr id="49" name="object 45">
            <a:extLst>
              <a:ext uri="{FF2B5EF4-FFF2-40B4-BE49-F238E27FC236}">
                <a16:creationId xmlns:a16="http://schemas.microsoft.com/office/drawing/2014/main" id="{6DFBD8CB-AB7D-0841-B111-B902FBEAD3BA}"/>
              </a:ext>
            </a:extLst>
          </p:cNvPr>
          <p:cNvSpPr/>
          <p:nvPr/>
        </p:nvSpPr>
        <p:spPr>
          <a:xfrm>
            <a:off x="11032036" y="5904957"/>
            <a:ext cx="139700" cy="139700"/>
          </a:xfrm>
          <a:custGeom>
            <a:avLst/>
            <a:gdLst/>
            <a:ahLst/>
            <a:cxnLst/>
            <a:rect l="l" t="t" r="r" b="b"/>
            <a:pathLst>
              <a:path w="139700" h="139700">
                <a:moveTo>
                  <a:pt x="69850" y="139699"/>
                </a:moveTo>
                <a:lnTo>
                  <a:pt x="97041" y="134211"/>
                </a:lnTo>
                <a:lnTo>
                  <a:pt x="119243" y="119243"/>
                </a:lnTo>
                <a:lnTo>
                  <a:pt x="134211" y="97041"/>
                </a:lnTo>
                <a:lnTo>
                  <a:pt x="139700" y="69849"/>
                </a:lnTo>
                <a:lnTo>
                  <a:pt x="134211" y="42658"/>
                </a:lnTo>
                <a:lnTo>
                  <a:pt x="119243" y="20456"/>
                </a:lnTo>
                <a:lnTo>
                  <a:pt x="97041" y="5488"/>
                </a:lnTo>
                <a:lnTo>
                  <a:pt x="69850" y="0"/>
                </a:lnTo>
                <a:lnTo>
                  <a:pt x="42658" y="5488"/>
                </a:lnTo>
                <a:lnTo>
                  <a:pt x="20456" y="20456"/>
                </a:lnTo>
                <a:lnTo>
                  <a:pt x="5488" y="42658"/>
                </a:lnTo>
                <a:lnTo>
                  <a:pt x="0" y="69849"/>
                </a:lnTo>
                <a:lnTo>
                  <a:pt x="5488" y="97041"/>
                </a:lnTo>
                <a:lnTo>
                  <a:pt x="20456" y="119243"/>
                </a:lnTo>
                <a:lnTo>
                  <a:pt x="42658" y="134211"/>
                </a:lnTo>
                <a:lnTo>
                  <a:pt x="69850" y="139699"/>
                </a:lnTo>
                <a:close/>
              </a:path>
            </a:pathLst>
          </a:custGeom>
          <a:ln w="12700">
            <a:solidFill>
              <a:srgbClr val="FFFFFF"/>
            </a:solidFill>
          </a:ln>
        </p:spPr>
        <p:txBody>
          <a:bodyPr wrap="square" lIns="0" tIns="0" rIns="0" bIns="0" rtlCol="0"/>
          <a:lstStyle/>
          <a:p>
            <a:endParaRPr/>
          </a:p>
        </p:txBody>
      </p:sp>
      <p:sp>
        <p:nvSpPr>
          <p:cNvPr id="50" name="object 46">
            <a:extLst>
              <a:ext uri="{FF2B5EF4-FFF2-40B4-BE49-F238E27FC236}">
                <a16:creationId xmlns:a16="http://schemas.microsoft.com/office/drawing/2014/main" id="{1C20B84E-71DC-FC4C-B5EA-B588F33B7854}"/>
              </a:ext>
            </a:extLst>
          </p:cNvPr>
          <p:cNvSpPr/>
          <p:nvPr/>
        </p:nvSpPr>
        <p:spPr>
          <a:xfrm>
            <a:off x="10710363" y="6203950"/>
            <a:ext cx="88900" cy="88900"/>
          </a:xfrm>
          <a:custGeom>
            <a:avLst/>
            <a:gdLst/>
            <a:ahLst/>
            <a:cxnLst/>
            <a:rect l="l" t="t" r="r" b="b"/>
            <a:pathLst>
              <a:path w="88900" h="88900">
                <a:moveTo>
                  <a:pt x="44450" y="88900"/>
                </a:moveTo>
                <a:lnTo>
                  <a:pt x="61751" y="85406"/>
                </a:lnTo>
                <a:lnTo>
                  <a:pt x="75880" y="75880"/>
                </a:lnTo>
                <a:lnTo>
                  <a:pt x="85406" y="61751"/>
                </a:lnTo>
                <a:lnTo>
                  <a:pt x="88900" y="44450"/>
                </a:lnTo>
                <a:lnTo>
                  <a:pt x="85406" y="27148"/>
                </a:lnTo>
                <a:lnTo>
                  <a:pt x="75880" y="13019"/>
                </a:lnTo>
                <a:lnTo>
                  <a:pt x="61751" y="3493"/>
                </a:lnTo>
                <a:lnTo>
                  <a:pt x="44450" y="0"/>
                </a:lnTo>
                <a:lnTo>
                  <a:pt x="27148" y="3493"/>
                </a:lnTo>
                <a:lnTo>
                  <a:pt x="13019" y="13019"/>
                </a:lnTo>
                <a:lnTo>
                  <a:pt x="3493" y="27148"/>
                </a:lnTo>
                <a:lnTo>
                  <a:pt x="0" y="44450"/>
                </a:lnTo>
                <a:lnTo>
                  <a:pt x="3493" y="61751"/>
                </a:lnTo>
                <a:lnTo>
                  <a:pt x="13019" y="75880"/>
                </a:lnTo>
                <a:lnTo>
                  <a:pt x="27148" y="85406"/>
                </a:lnTo>
                <a:lnTo>
                  <a:pt x="44450" y="88900"/>
                </a:lnTo>
                <a:close/>
              </a:path>
            </a:pathLst>
          </a:custGeom>
          <a:ln w="12700">
            <a:solidFill>
              <a:srgbClr val="FFFFFF"/>
            </a:solidFill>
          </a:ln>
        </p:spPr>
        <p:txBody>
          <a:bodyPr wrap="square" lIns="0" tIns="0" rIns="0" bIns="0" rtlCol="0"/>
          <a:lstStyle/>
          <a:p>
            <a:endParaRPr/>
          </a:p>
        </p:txBody>
      </p:sp>
      <p:sp>
        <p:nvSpPr>
          <p:cNvPr id="45" name="object 5">
            <a:extLst>
              <a:ext uri="{FF2B5EF4-FFF2-40B4-BE49-F238E27FC236}">
                <a16:creationId xmlns:a16="http://schemas.microsoft.com/office/drawing/2014/main" id="{7AC5D067-1547-B542-ACF2-5B480EE5D39B}"/>
              </a:ext>
            </a:extLst>
          </p:cNvPr>
          <p:cNvSpPr/>
          <p:nvPr/>
        </p:nvSpPr>
        <p:spPr>
          <a:xfrm>
            <a:off x="457200" y="6612470"/>
            <a:ext cx="90716" cy="97167"/>
          </a:xfrm>
          <a:prstGeom prst="rect">
            <a:avLst/>
          </a:prstGeom>
          <a:blipFill>
            <a:blip r:embed="rId2" cstate="print"/>
            <a:stretch>
              <a:fillRect/>
            </a:stretch>
          </a:blipFill>
        </p:spPr>
        <p:txBody>
          <a:bodyPr wrap="square" lIns="0" tIns="0" rIns="0" bIns="0" rtlCol="0"/>
          <a:lstStyle/>
          <a:p>
            <a:endParaRPr/>
          </a:p>
        </p:txBody>
      </p:sp>
      <p:sp>
        <p:nvSpPr>
          <p:cNvPr id="56" name="object 6">
            <a:extLst>
              <a:ext uri="{FF2B5EF4-FFF2-40B4-BE49-F238E27FC236}">
                <a16:creationId xmlns:a16="http://schemas.microsoft.com/office/drawing/2014/main" id="{8D251B3B-B91E-194B-B386-3F725E8C3931}"/>
              </a:ext>
            </a:extLst>
          </p:cNvPr>
          <p:cNvSpPr/>
          <p:nvPr/>
        </p:nvSpPr>
        <p:spPr>
          <a:xfrm>
            <a:off x="578243" y="6609880"/>
            <a:ext cx="113220" cy="102361"/>
          </a:xfrm>
          <a:prstGeom prst="rect">
            <a:avLst/>
          </a:prstGeom>
          <a:blipFill>
            <a:blip r:embed="rId3" cstate="print"/>
            <a:stretch>
              <a:fillRect/>
            </a:stretch>
          </a:blipFill>
        </p:spPr>
        <p:txBody>
          <a:bodyPr wrap="square" lIns="0" tIns="0" rIns="0" bIns="0" rtlCol="0"/>
          <a:lstStyle/>
          <a:p>
            <a:endParaRPr/>
          </a:p>
        </p:txBody>
      </p:sp>
      <p:pic>
        <p:nvPicPr>
          <p:cNvPr id="58" name="Imagen 57">
            <a:extLst>
              <a:ext uri="{FF2B5EF4-FFF2-40B4-BE49-F238E27FC236}">
                <a16:creationId xmlns:a16="http://schemas.microsoft.com/office/drawing/2014/main" id="{1CED7C7B-5987-5B49-B0DF-E1148C1DDB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5258" y="6521253"/>
            <a:ext cx="541686" cy="284830"/>
          </a:xfrm>
          <a:prstGeom prst="rect">
            <a:avLst/>
          </a:prstGeom>
        </p:spPr>
      </p:pic>
      <p:sp>
        <p:nvSpPr>
          <p:cNvPr id="67" name="object 36">
            <a:extLst>
              <a:ext uri="{FF2B5EF4-FFF2-40B4-BE49-F238E27FC236}">
                <a16:creationId xmlns:a16="http://schemas.microsoft.com/office/drawing/2014/main" id="{06E7DC9B-80D5-BA47-ACFF-40D67A8D2BA8}"/>
              </a:ext>
            </a:extLst>
          </p:cNvPr>
          <p:cNvSpPr txBox="1">
            <a:spLocks/>
          </p:cNvSpPr>
          <p:nvPr/>
        </p:nvSpPr>
        <p:spPr>
          <a:xfrm>
            <a:off x="792130" y="6610350"/>
            <a:ext cx="1497013" cy="115888"/>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rgbClr val="A7A8AA"/>
                </a:solidFill>
                <a:latin typeface="Open Sans Light"/>
                <a:ea typeface="+mn-ea"/>
                <a:cs typeface="Open Sans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90"/>
              </a:lnSpc>
            </a:pPr>
            <a:r>
              <a:rPr lang="es-MX" spc="45" dirty="0"/>
              <a:t>http://bonzai-intranet.com/</a:t>
            </a:r>
          </a:p>
        </p:txBody>
      </p:sp>
      <p:sp>
        <p:nvSpPr>
          <p:cNvPr id="68" name="Text Placeholder 3">
            <a:extLst>
              <a:ext uri="{FF2B5EF4-FFF2-40B4-BE49-F238E27FC236}">
                <a16:creationId xmlns:a16="http://schemas.microsoft.com/office/drawing/2014/main" id="{723AF0D4-4DF3-1F48-9AEC-244431C2E902}"/>
              </a:ext>
            </a:extLst>
          </p:cNvPr>
          <p:cNvSpPr txBox="1">
            <a:spLocks/>
          </p:cNvSpPr>
          <p:nvPr/>
        </p:nvSpPr>
        <p:spPr>
          <a:xfrm>
            <a:off x="428624" y="373974"/>
            <a:ext cx="5550145" cy="443533"/>
          </a:xfrm>
          <a:prstGeom prst="rect">
            <a:avLst/>
          </a:prstGeom>
        </p:spPr>
        <p:txBody>
          <a:bodyPr vert="horz" lIns="85725" tIns="42863" rIns="85725" bIns="42863" rtlCol="0">
            <a:noAutofit/>
          </a:bodyPr>
          <a:lstStyle>
            <a:lvl1pPr marL="446088" indent="-439738" algn="l" defTabSz="914400" rtl="0" eaLnBrk="1" latinLnBrk="0" hangingPunct="1">
              <a:lnSpc>
                <a:spcPct val="90000"/>
              </a:lnSpc>
              <a:spcBef>
                <a:spcPts val="1000"/>
              </a:spcBef>
              <a:spcAft>
                <a:spcPts val="1000"/>
              </a:spcAft>
              <a:buSzPct val="90000"/>
              <a:buFontTx/>
              <a:buBlip>
                <a:blip r:embed="rId5"/>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6"/>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953" indent="0" defTabSz="857250">
              <a:spcBef>
                <a:spcPts val="938"/>
              </a:spcBef>
              <a:spcAft>
                <a:spcPts val="938"/>
              </a:spcAft>
              <a:buNone/>
              <a:defRPr/>
            </a:pPr>
            <a:r>
              <a:rPr lang="en-US" sz="2625" b="1" dirty="0">
                <a:solidFill>
                  <a:srgbClr val="000000"/>
                </a:solidFill>
                <a:latin typeface="Graphik Black" charset="0"/>
                <a:ea typeface="+mn-ea"/>
                <a:cs typeface="+mn-cs"/>
              </a:rPr>
              <a:t>Intranet Technical Team</a:t>
            </a:r>
            <a:endParaRPr lang="en-US" sz="3375" b="1" dirty="0">
              <a:solidFill>
                <a:srgbClr val="000000"/>
              </a:solidFill>
              <a:latin typeface="Graphik" panose="020B0503030202060203" pitchFamily="34" charset="77"/>
            </a:endParaRPr>
          </a:p>
        </p:txBody>
      </p:sp>
      <p:sp>
        <p:nvSpPr>
          <p:cNvPr id="21" name="object 6">
            <a:extLst>
              <a:ext uri="{FF2B5EF4-FFF2-40B4-BE49-F238E27FC236}">
                <a16:creationId xmlns:a16="http://schemas.microsoft.com/office/drawing/2014/main" id="{93AE033A-CF05-A340-9D65-5E989FBDDF19}"/>
              </a:ext>
            </a:extLst>
          </p:cNvPr>
          <p:cNvSpPr txBox="1"/>
          <p:nvPr/>
        </p:nvSpPr>
        <p:spPr>
          <a:xfrm>
            <a:off x="1514163" y="2393320"/>
            <a:ext cx="1075690" cy="2016125"/>
          </a:xfrm>
          <a:prstGeom prst="rect">
            <a:avLst/>
          </a:prstGeom>
        </p:spPr>
        <p:txBody>
          <a:bodyPr vert="horz" wrap="square" lIns="0" tIns="0" rIns="0" bIns="0" rtlCol="0">
            <a:spAutoFit/>
          </a:bodyPr>
          <a:lstStyle/>
          <a:p>
            <a:pPr algn="ctr">
              <a:lnSpc>
                <a:spcPct val="100000"/>
              </a:lnSpc>
            </a:pPr>
            <a:r>
              <a:rPr sz="8900" dirty="0">
                <a:solidFill>
                  <a:srgbClr val="4BBDC9"/>
                </a:solidFill>
                <a:latin typeface="FontAwesome"/>
                <a:cs typeface="FontAwesome"/>
              </a:rPr>
              <a:t></a:t>
            </a:r>
          </a:p>
          <a:p>
            <a:pPr marL="10160" algn="ctr">
              <a:lnSpc>
                <a:spcPct val="100000"/>
              </a:lnSpc>
              <a:spcBef>
                <a:spcPts val="3754"/>
              </a:spcBef>
            </a:pPr>
            <a:r>
              <a:rPr sz="1100" b="0" dirty="0">
                <a:solidFill>
                  <a:srgbClr val="FFFFFF"/>
                </a:solidFill>
                <a:latin typeface="Open Sans Light"/>
                <a:cs typeface="Open Sans Light"/>
              </a:rPr>
              <a:t>section</a:t>
            </a:r>
            <a:r>
              <a:rPr sz="1100" b="0" spc="-105" dirty="0">
                <a:solidFill>
                  <a:srgbClr val="FFFFFF"/>
                </a:solidFill>
                <a:latin typeface="Open Sans Light"/>
                <a:cs typeface="Open Sans Light"/>
              </a:rPr>
              <a:t> </a:t>
            </a:r>
            <a:r>
              <a:rPr sz="1100" b="0" dirty="0">
                <a:solidFill>
                  <a:srgbClr val="FFFFFF"/>
                </a:solidFill>
                <a:latin typeface="Open Sans Light"/>
                <a:cs typeface="Open Sans Light"/>
              </a:rPr>
              <a:t>one</a:t>
            </a:r>
            <a:endParaRPr sz="1100" dirty="0">
              <a:latin typeface="Open Sans Light"/>
              <a:cs typeface="Open Sans Light"/>
            </a:endParaRPr>
          </a:p>
        </p:txBody>
      </p:sp>
      <p:sp>
        <p:nvSpPr>
          <p:cNvPr id="22" name="object 19">
            <a:extLst>
              <a:ext uri="{FF2B5EF4-FFF2-40B4-BE49-F238E27FC236}">
                <a16:creationId xmlns:a16="http://schemas.microsoft.com/office/drawing/2014/main" id="{7945194D-47FA-E549-98A2-8D28584AB274}"/>
              </a:ext>
            </a:extLst>
          </p:cNvPr>
          <p:cNvSpPr txBox="1"/>
          <p:nvPr/>
        </p:nvSpPr>
        <p:spPr>
          <a:xfrm>
            <a:off x="1374462" y="3757214"/>
            <a:ext cx="1632189" cy="797654"/>
          </a:xfrm>
          <a:prstGeom prst="rect">
            <a:avLst/>
          </a:prstGeom>
        </p:spPr>
        <p:txBody>
          <a:bodyPr vert="horz" wrap="square" lIns="0" tIns="0" rIns="0" bIns="0" rtlCol="0">
            <a:spAutoFit/>
          </a:bodyPr>
          <a:lstStyle/>
          <a:p>
            <a:pPr marL="12700" marR="592455" algn="ctr">
              <a:spcBef>
                <a:spcPts val="480"/>
              </a:spcBef>
              <a:tabLst>
                <a:tab pos="212725" algn="l"/>
              </a:tabLst>
            </a:pPr>
            <a:r>
              <a:rPr lang="es-MX" sz="1450" dirty="0">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rPr>
              <a:t>Technical</a:t>
            </a:r>
          </a:p>
          <a:p>
            <a:pPr marL="12700" marR="592455" algn="ctr">
              <a:spcBef>
                <a:spcPts val="480"/>
              </a:spcBef>
              <a:tabLst>
                <a:tab pos="212725" algn="l"/>
              </a:tabLst>
            </a:pPr>
            <a:r>
              <a:rPr lang="es-ES" sz="1450" dirty="0">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rPr>
              <a:t>I</a:t>
            </a:r>
            <a:r>
              <a:rPr lang="es-MX" sz="1450" dirty="0">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rPr>
              <a:t>ntranet</a:t>
            </a:r>
          </a:p>
          <a:p>
            <a:pPr marL="12700" marR="592455" algn="ctr">
              <a:spcBef>
                <a:spcPts val="480"/>
              </a:spcBef>
              <a:tabLst>
                <a:tab pos="212725" algn="l"/>
              </a:tabLst>
            </a:pPr>
            <a:r>
              <a:rPr lang="es-ES" sz="1450" dirty="0">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rPr>
              <a:t>O</a:t>
            </a:r>
            <a:r>
              <a:rPr lang="es-MX" sz="1450" dirty="0">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rPr>
              <a:t>wner</a:t>
            </a:r>
          </a:p>
        </p:txBody>
      </p:sp>
      <p:sp>
        <p:nvSpPr>
          <p:cNvPr id="23" name="object 6">
            <a:extLst>
              <a:ext uri="{FF2B5EF4-FFF2-40B4-BE49-F238E27FC236}">
                <a16:creationId xmlns:a16="http://schemas.microsoft.com/office/drawing/2014/main" id="{64ADCFCC-A0B1-AF41-882C-DD381BCF1A10}"/>
              </a:ext>
            </a:extLst>
          </p:cNvPr>
          <p:cNvSpPr txBox="1"/>
          <p:nvPr/>
        </p:nvSpPr>
        <p:spPr>
          <a:xfrm>
            <a:off x="3356825" y="2393320"/>
            <a:ext cx="1075690" cy="2016125"/>
          </a:xfrm>
          <a:prstGeom prst="rect">
            <a:avLst/>
          </a:prstGeom>
        </p:spPr>
        <p:txBody>
          <a:bodyPr vert="horz" wrap="square" lIns="0" tIns="0" rIns="0" bIns="0" rtlCol="0">
            <a:spAutoFit/>
          </a:bodyPr>
          <a:lstStyle/>
          <a:p>
            <a:pPr algn="ctr">
              <a:lnSpc>
                <a:spcPct val="100000"/>
              </a:lnSpc>
            </a:pPr>
            <a:r>
              <a:rPr sz="8900" dirty="0">
                <a:solidFill>
                  <a:srgbClr val="04AFC7"/>
                </a:solidFill>
                <a:latin typeface="FontAwesome"/>
                <a:cs typeface="FontAwesome"/>
              </a:rPr>
              <a:t></a:t>
            </a:r>
          </a:p>
          <a:p>
            <a:pPr marL="10160" algn="ctr">
              <a:lnSpc>
                <a:spcPct val="100000"/>
              </a:lnSpc>
              <a:spcBef>
                <a:spcPts val="3754"/>
              </a:spcBef>
            </a:pPr>
            <a:r>
              <a:rPr sz="1100" b="0" dirty="0">
                <a:solidFill>
                  <a:srgbClr val="FFFFFF"/>
                </a:solidFill>
                <a:latin typeface="Open Sans Light"/>
                <a:cs typeface="Open Sans Light"/>
              </a:rPr>
              <a:t>section</a:t>
            </a:r>
            <a:r>
              <a:rPr sz="1100" b="0" spc="-105" dirty="0">
                <a:solidFill>
                  <a:srgbClr val="FFFFFF"/>
                </a:solidFill>
                <a:latin typeface="Open Sans Light"/>
                <a:cs typeface="Open Sans Light"/>
              </a:rPr>
              <a:t> </a:t>
            </a:r>
            <a:r>
              <a:rPr sz="1100" b="0" dirty="0">
                <a:solidFill>
                  <a:srgbClr val="FFFFFF"/>
                </a:solidFill>
                <a:latin typeface="Open Sans Light"/>
                <a:cs typeface="Open Sans Light"/>
              </a:rPr>
              <a:t>one</a:t>
            </a:r>
            <a:endParaRPr sz="1100" dirty="0">
              <a:latin typeface="Open Sans Light"/>
              <a:cs typeface="Open Sans Light"/>
            </a:endParaRPr>
          </a:p>
        </p:txBody>
      </p:sp>
      <p:sp>
        <p:nvSpPr>
          <p:cNvPr id="25" name="object 19">
            <a:extLst>
              <a:ext uri="{FF2B5EF4-FFF2-40B4-BE49-F238E27FC236}">
                <a16:creationId xmlns:a16="http://schemas.microsoft.com/office/drawing/2014/main" id="{8E0F7E6F-3557-2341-8F71-91C846F9BCB5}"/>
              </a:ext>
            </a:extLst>
          </p:cNvPr>
          <p:cNvSpPr txBox="1"/>
          <p:nvPr/>
        </p:nvSpPr>
        <p:spPr>
          <a:xfrm>
            <a:off x="3023153" y="3757214"/>
            <a:ext cx="2019909" cy="797654"/>
          </a:xfrm>
          <a:prstGeom prst="rect">
            <a:avLst/>
          </a:prstGeom>
        </p:spPr>
        <p:txBody>
          <a:bodyPr vert="horz" wrap="square" lIns="0" tIns="0" rIns="0" bIns="0" rtlCol="0">
            <a:spAutoFit/>
          </a:bodyPr>
          <a:lstStyle/>
          <a:p>
            <a:pPr marL="12700" marR="592455" algn="ctr">
              <a:spcBef>
                <a:spcPts val="480"/>
              </a:spcBef>
              <a:tabLst>
                <a:tab pos="212725" algn="l"/>
              </a:tabLst>
            </a:pPr>
            <a:r>
              <a:rPr lang="es-MX" sz="1450" dirty="0">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rPr>
              <a:t>Active</a:t>
            </a:r>
          </a:p>
          <a:p>
            <a:pPr marL="12700" marR="592455" algn="ctr">
              <a:spcBef>
                <a:spcPts val="480"/>
              </a:spcBef>
              <a:tabLst>
                <a:tab pos="212725" algn="l"/>
              </a:tabLst>
            </a:pPr>
            <a:r>
              <a:rPr lang="es-ES" sz="1450" dirty="0" err="1">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rPr>
              <a:t>Directory</a:t>
            </a:r>
            <a:endParaRPr lang="es-ES" sz="1450" dirty="0">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endParaRPr>
          </a:p>
          <a:p>
            <a:pPr marL="12700" marR="592455" algn="ctr">
              <a:spcBef>
                <a:spcPts val="480"/>
              </a:spcBef>
              <a:tabLst>
                <a:tab pos="212725" algn="l"/>
              </a:tabLst>
            </a:pPr>
            <a:r>
              <a:rPr lang="es-ES" sz="1450" dirty="0" err="1">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rPr>
              <a:t>Administrator</a:t>
            </a:r>
            <a:endParaRPr lang="es-MX" sz="1450" dirty="0">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endParaRPr>
          </a:p>
        </p:txBody>
      </p:sp>
      <p:sp>
        <p:nvSpPr>
          <p:cNvPr id="26" name="object 6">
            <a:extLst>
              <a:ext uri="{FF2B5EF4-FFF2-40B4-BE49-F238E27FC236}">
                <a16:creationId xmlns:a16="http://schemas.microsoft.com/office/drawing/2014/main" id="{DFBF99BF-7F5F-FF49-8AE0-AB7BBBECD2E1}"/>
              </a:ext>
            </a:extLst>
          </p:cNvPr>
          <p:cNvSpPr txBox="1"/>
          <p:nvPr/>
        </p:nvSpPr>
        <p:spPr>
          <a:xfrm>
            <a:off x="5171785" y="2393320"/>
            <a:ext cx="1075690" cy="1369606"/>
          </a:xfrm>
          <a:prstGeom prst="rect">
            <a:avLst/>
          </a:prstGeom>
        </p:spPr>
        <p:txBody>
          <a:bodyPr vert="horz" wrap="square" lIns="0" tIns="0" rIns="0" bIns="0" rtlCol="0">
            <a:spAutoFit/>
          </a:bodyPr>
          <a:lstStyle/>
          <a:p>
            <a:pPr algn="ctr">
              <a:lnSpc>
                <a:spcPct val="100000"/>
              </a:lnSpc>
            </a:pPr>
            <a:r>
              <a:rPr sz="8900" dirty="0">
                <a:solidFill>
                  <a:srgbClr val="4C92CF"/>
                </a:solidFill>
                <a:latin typeface="FontAwesome"/>
                <a:cs typeface="FontAwesome"/>
              </a:rPr>
              <a:t></a:t>
            </a:r>
          </a:p>
        </p:txBody>
      </p:sp>
      <p:sp>
        <p:nvSpPr>
          <p:cNvPr id="27" name="object 19">
            <a:extLst>
              <a:ext uri="{FF2B5EF4-FFF2-40B4-BE49-F238E27FC236}">
                <a16:creationId xmlns:a16="http://schemas.microsoft.com/office/drawing/2014/main" id="{7BF6D167-E397-9540-A0F7-3C5C83E424C8}"/>
              </a:ext>
            </a:extLst>
          </p:cNvPr>
          <p:cNvSpPr txBox="1"/>
          <p:nvPr/>
        </p:nvSpPr>
        <p:spPr>
          <a:xfrm>
            <a:off x="4865822" y="3757214"/>
            <a:ext cx="1986171" cy="797654"/>
          </a:xfrm>
          <a:prstGeom prst="rect">
            <a:avLst/>
          </a:prstGeom>
        </p:spPr>
        <p:txBody>
          <a:bodyPr vert="horz" wrap="square" lIns="0" tIns="0" rIns="0" bIns="0" rtlCol="0">
            <a:spAutoFit/>
          </a:bodyPr>
          <a:lstStyle/>
          <a:p>
            <a:pPr marL="12700" marR="592455" algn="ctr">
              <a:spcBef>
                <a:spcPts val="480"/>
              </a:spcBef>
              <a:tabLst>
                <a:tab pos="212725" algn="l"/>
              </a:tabLst>
            </a:pPr>
            <a:r>
              <a:rPr lang="es-MX" sz="1450" dirty="0">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rPr>
              <a:t>Tennant</a:t>
            </a:r>
          </a:p>
          <a:p>
            <a:pPr marL="12700" marR="592455" algn="ctr">
              <a:spcBef>
                <a:spcPts val="480"/>
              </a:spcBef>
              <a:tabLst>
                <a:tab pos="212725" algn="l"/>
              </a:tabLst>
            </a:pPr>
            <a:r>
              <a:rPr lang="es-ES" sz="1450" dirty="0" err="1">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rPr>
              <a:t>or</a:t>
            </a:r>
            <a:r>
              <a:rPr lang="es-ES" sz="1450" dirty="0">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rPr>
              <a:t> </a:t>
            </a:r>
            <a:r>
              <a:rPr lang="es-MX" sz="1450" dirty="0">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rPr>
              <a:t>Farm</a:t>
            </a:r>
          </a:p>
          <a:p>
            <a:pPr marL="12700" marR="592455" algn="ctr">
              <a:spcBef>
                <a:spcPts val="480"/>
              </a:spcBef>
              <a:tabLst>
                <a:tab pos="212725" algn="l"/>
              </a:tabLst>
            </a:pPr>
            <a:r>
              <a:rPr lang="es-ES" sz="1450" dirty="0">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rPr>
              <a:t>A</a:t>
            </a:r>
            <a:r>
              <a:rPr lang="es-MX" sz="1450" dirty="0">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rPr>
              <a:t>dministrator</a:t>
            </a:r>
          </a:p>
        </p:txBody>
      </p:sp>
      <p:sp>
        <p:nvSpPr>
          <p:cNvPr id="28" name="object 6">
            <a:extLst>
              <a:ext uri="{FF2B5EF4-FFF2-40B4-BE49-F238E27FC236}">
                <a16:creationId xmlns:a16="http://schemas.microsoft.com/office/drawing/2014/main" id="{090954C4-F818-844E-A08A-0EBE0D1DFED7}"/>
              </a:ext>
            </a:extLst>
          </p:cNvPr>
          <p:cNvSpPr txBox="1"/>
          <p:nvPr/>
        </p:nvSpPr>
        <p:spPr>
          <a:xfrm>
            <a:off x="6959035" y="2393320"/>
            <a:ext cx="1075690" cy="2016125"/>
          </a:xfrm>
          <a:prstGeom prst="rect">
            <a:avLst/>
          </a:prstGeom>
        </p:spPr>
        <p:txBody>
          <a:bodyPr vert="horz" wrap="square" lIns="0" tIns="0" rIns="0" bIns="0" rtlCol="0">
            <a:spAutoFit/>
          </a:bodyPr>
          <a:lstStyle/>
          <a:p>
            <a:pPr algn="ctr">
              <a:lnSpc>
                <a:spcPct val="100000"/>
              </a:lnSpc>
            </a:pPr>
            <a:r>
              <a:rPr sz="8900" dirty="0">
                <a:solidFill>
                  <a:srgbClr val="406DB4"/>
                </a:solidFill>
                <a:latin typeface="FontAwesome"/>
                <a:cs typeface="FontAwesome"/>
              </a:rPr>
              <a:t></a:t>
            </a:r>
          </a:p>
          <a:p>
            <a:pPr marL="10160" algn="ctr">
              <a:lnSpc>
                <a:spcPct val="100000"/>
              </a:lnSpc>
              <a:spcBef>
                <a:spcPts val="3754"/>
              </a:spcBef>
            </a:pPr>
            <a:r>
              <a:rPr sz="1100" b="0" dirty="0">
                <a:solidFill>
                  <a:srgbClr val="FFFFFF"/>
                </a:solidFill>
                <a:latin typeface="Open Sans Light"/>
                <a:cs typeface="Open Sans Light"/>
              </a:rPr>
              <a:t>section</a:t>
            </a:r>
            <a:r>
              <a:rPr sz="1100" b="0" spc="-105" dirty="0">
                <a:solidFill>
                  <a:srgbClr val="FFFFFF"/>
                </a:solidFill>
                <a:latin typeface="Open Sans Light"/>
                <a:cs typeface="Open Sans Light"/>
              </a:rPr>
              <a:t> </a:t>
            </a:r>
            <a:r>
              <a:rPr sz="1100" b="0" dirty="0">
                <a:solidFill>
                  <a:srgbClr val="FFFFFF"/>
                </a:solidFill>
                <a:latin typeface="Open Sans Light"/>
                <a:cs typeface="Open Sans Light"/>
              </a:rPr>
              <a:t>one</a:t>
            </a:r>
            <a:endParaRPr sz="1100" dirty="0">
              <a:latin typeface="Open Sans Light"/>
              <a:cs typeface="Open Sans Light"/>
            </a:endParaRPr>
          </a:p>
        </p:txBody>
      </p:sp>
      <p:sp>
        <p:nvSpPr>
          <p:cNvPr id="29" name="object 19">
            <a:extLst>
              <a:ext uri="{FF2B5EF4-FFF2-40B4-BE49-F238E27FC236}">
                <a16:creationId xmlns:a16="http://schemas.microsoft.com/office/drawing/2014/main" id="{FD2727B0-5EFA-394C-BE18-B49B97802274}"/>
              </a:ext>
            </a:extLst>
          </p:cNvPr>
          <p:cNvSpPr txBox="1"/>
          <p:nvPr/>
        </p:nvSpPr>
        <p:spPr>
          <a:xfrm>
            <a:off x="6847040" y="3757214"/>
            <a:ext cx="1632189" cy="510396"/>
          </a:xfrm>
          <a:prstGeom prst="rect">
            <a:avLst/>
          </a:prstGeom>
        </p:spPr>
        <p:txBody>
          <a:bodyPr vert="horz" wrap="square" lIns="0" tIns="0" rIns="0" bIns="0" rtlCol="0">
            <a:spAutoFit/>
          </a:bodyPr>
          <a:lstStyle/>
          <a:p>
            <a:pPr marL="12700" marR="592455" algn="ctr">
              <a:spcBef>
                <a:spcPts val="480"/>
              </a:spcBef>
              <a:tabLst>
                <a:tab pos="212725" algn="l"/>
              </a:tabLst>
            </a:pPr>
            <a:r>
              <a:rPr lang="es-ES" sz="1450" dirty="0">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rPr>
              <a:t>Intranet</a:t>
            </a:r>
          </a:p>
          <a:p>
            <a:pPr marL="12700" marR="592455" algn="ctr">
              <a:spcBef>
                <a:spcPts val="480"/>
              </a:spcBef>
              <a:tabLst>
                <a:tab pos="212725" algn="l"/>
              </a:tabLst>
            </a:pPr>
            <a:r>
              <a:rPr lang="es-ES" sz="1450" dirty="0" err="1">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rPr>
              <a:t>Developer</a:t>
            </a:r>
            <a:endParaRPr lang="es-MX" sz="1450" dirty="0">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endParaRPr>
          </a:p>
        </p:txBody>
      </p:sp>
      <p:sp>
        <p:nvSpPr>
          <p:cNvPr id="30" name="object 6">
            <a:extLst>
              <a:ext uri="{FF2B5EF4-FFF2-40B4-BE49-F238E27FC236}">
                <a16:creationId xmlns:a16="http://schemas.microsoft.com/office/drawing/2014/main" id="{CB25735E-475E-EB43-B660-A56DAD97BF24}"/>
              </a:ext>
            </a:extLst>
          </p:cNvPr>
          <p:cNvSpPr txBox="1"/>
          <p:nvPr/>
        </p:nvSpPr>
        <p:spPr>
          <a:xfrm>
            <a:off x="8815554" y="2393320"/>
            <a:ext cx="1075690" cy="2016125"/>
          </a:xfrm>
          <a:prstGeom prst="rect">
            <a:avLst/>
          </a:prstGeom>
        </p:spPr>
        <p:txBody>
          <a:bodyPr vert="horz" wrap="square" lIns="0" tIns="0" rIns="0" bIns="0" rtlCol="0">
            <a:spAutoFit/>
          </a:bodyPr>
          <a:lstStyle/>
          <a:p>
            <a:pPr algn="ctr">
              <a:lnSpc>
                <a:spcPct val="100000"/>
              </a:lnSpc>
            </a:pPr>
            <a:r>
              <a:rPr sz="8900" dirty="0">
                <a:solidFill>
                  <a:srgbClr val="345BA7"/>
                </a:solidFill>
                <a:latin typeface="FontAwesome"/>
                <a:cs typeface="FontAwesome"/>
              </a:rPr>
              <a:t></a:t>
            </a:r>
          </a:p>
          <a:p>
            <a:pPr marL="10160" algn="ctr">
              <a:lnSpc>
                <a:spcPct val="100000"/>
              </a:lnSpc>
              <a:spcBef>
                <a:spcPts val="3754"/>
              </a:spcBef>
            </a:pPr>
            <a:r>
              <a:rPr sz="1100" b="0" dirty="0">
                <a:solidFill>
                  <a:srgbClr val="FFFFFF"/>
                </a:solidFill>
                <a:latin typeface="Open Sans Light"/>
                <a:cs typeface="Open Sans Light"/>
              </a:rPr>
              <a:t>section</a:t>
            </a:r>
            <a:r>
              <a:rPr sz="1100" b="0" spc="-105" dirty="0">
                <a:solidFill>
                  <a:srgbClr val="FFFFFF"/>
                </a:solidFill>
                <a:latin typeface="Open Sans Light"/>
                <a:cs typeface="Open Sans Light"/>
              </a:rPr>
              <a:t> </a:t>
            </a:r>
            <a:r>
              <a:rPr sz="1100" b="0" dirty="0">
                <a:solidFill>
                  <a:srgbClr val="FFFFFF"/>
                </a:solidFill>
                <a:latin typeface="Open Sans Light"/>
                <a:cs typeface="Open Sans Light"/>
              </a:rPr>
              <a:t>one</a:t>
            </a:r>
            <a:endParaRPr sz="1100" dirty="0">
              <a:latin typeface="Open Sans Light"/>
              <a:cs typeface="Open Sans Light"/>
            </a:endParaRPr>
          </a:p>
        </p:txBody>
      </p:sp>
      <p:sp>
        <p:nvSpPr>
          <p:cNvPr id="31" name="object 19">
            <a:extLst>
              <a:ext uri="{FF2B5EF4-FFF2-40B4-BE49-F238E27FC236}">
                <a16:creationId xmlns:a16="http://schemas.microsoft.com/office/drawing/2014/main" id="{BDFD7657-B2AF-CA49-9706-2ADEF354AA09}"/>
              </a:ext>
            </a:extLst>
          </p:cNvPr>
          <p:cNvSpPr txBox="1"/>
          <p:nvPr/>
        </p:nvSpPr>
        <p:spPr>
          <a:xfrm>
            <a:off x="8565009" y="3757214"/>
            <a:ext cx="1857675" cy="510396"/>
          </a:xfrm>
          <a:prstGeom prst="rect">
            <a:avLst/>
          </a:prstGeom>
        </p:spPr>
        <p:txBody>
          <a:bodyPr vert="horz" wrap="square" lIns="0" tIns="0" rIns="0" bIns="0" rtlCol="0">
            <a:spAutoFit/>
          </a:bodyPr>
          <a:lstStyle/>
          <a:p>
            <a:pPr marL="12700" marR="592455" algn="ctr">
              <a:spcBef>
                <a:spcPts val="480"/>
              </a:spcBef>
              <a:tabLst>
                <a:tab pos="212725" algn="l"/>
              </a:tabLst>
            </a:pPr>
            <a:r>
              <a:rPr lang="es-ES" sz="1450" dirty="0" err="1">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rPr>
              <a:t>Platform</a:t>
            </a:r>
            <a:endParaRPr lang="es-ES" sz="1450" dirty="0">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endParaRPr>
          </a:p>
          <a:p>
            <a:pPr marL="12700" marR="592455" algn="ctr">
              <a:spcBef>
                <a:spcPts val="480"/>
              </a:spcBef>
              <a:tabLst>
                <a:tab pos="212725" algn="l"/>
              </a:tabLst>
            </a:pPr>
            <a:r>
              <a:rPr lang="es-ES" sz="1450" dirty="0" err="1">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rPr>
              <a:t>Owner</a:t>
            </a:r>
            <a:endParaRPr lang="es-MX" sz="1450" dirty="0">
              <a:solidFill>
                <a:schemeClr val="tx1">
                  <a:lumMod val="65000"/>
                  <a:lumOff val="35000"/>
                </a:schemeClr>
              </a:solidFill>
              <a:latin typeface="Graphik Medium" panose="020B0503030202060203"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84326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Text Placeholder 3">
            <a:extLst>
              <a:ext uri="{FF2B5EF4-FFF2-40B4-BE49-F238E27FC236}">
                <a16:creationId xmlns:a16="http://schemas.microsoft.com/office/drawing/2014/main" id="{4CC77ED0-3D4A-4344-A8A4-600582B307AD}"/>
              </a:ext>
            </a:extLst>
          </p:cNvPr>
          <p:cNvSpPr txBox="1">
            <a:spLocks/>
          </p:cNvSpPr>
          <p:nvPr/>
        </p:nvSpPr>
        <p:spPr>
          <a:xfrm>
            <a:off x="1204522" y="1910091"/>
            <a:ext cx="2498759" cy="1525645"/>
          </a:xfrm>
          <a:prstGeom prst="rect">
            <a:avLst/>
          </a:prstGeom>
        </p:spPr>
        <p:txBody>
          <a:bodyPr vert="horz" lIns="91440" tIns="45720" rIns="91440" bIns="45720" rtlCol="0">
            <a:noAutofit/>
          </a:bodyPr>
          <a:lstStyle>
            <a:lvl1pPr marL="446088" indent="-439738" algn="l" defTabSz="914400" rtl="0" eaLnBrk="1" latinLnBrk="0" hangingPunct="1">
              <a:lnSpc>
                <a:spcPct val="90000"/>
              </a:lnSpc>
              <a:spcBef>
                <a:spcPts val="1000"/>
              </a:spcBef>
              <a:spcAft>
                <a:spcPts val="1000"/>
              </a:spcAft>
              <a:buSzPct val="90000"/>
              <a:buFontTx/>
              <a:buBlip>
                <a:blip r:embed="rId2"/>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3"/>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63550" marR="0" lvl="0" indent="-457200" algn="l" defTabSz="914400" rtl="0" eaLnBrk="1" fontAlgn="auto" latinLnBrk="0" hangingPunct="1">
              <a:lnSpc>
                <a:spcPct val="90000"/>
              </a:lnSpc>
              <a:spcBef>
                <a:spcPts val="1000"/>
              </a:spcBef>
              <a:spcAft>
                <a:spcPts val="1000"/>
              </a:spcAft>
              <a:buClrTx/>
              <a:buSzPct val="90000"/>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Graphik" panose="020B0503030202060203" pitchFamily="34" charset="77"/>
              </a:rPr>
              <a:t>Content Strategist</a:t>
            </a:r>
            <a:endParaRPr kumimoji="0" lang="es-MX" sz="2000" b="1" i="0" u="none" strike="noStrike" kern="1200" cap="none" spc="0" normalizeH="0" baseline="0" noProof="0" dirty="0">
              <a:ln>
                <a:noFill/>
              </a:ln>
              <a:solidFill>
                <a:srgbClr val="000000"/>
              </a:solidFill>
              <a:effectLst/>
              <a:uLnTx/>
              <a:uFillTx/>
              <a:latin typeface="Graphik" panose="020B0503030202060203" pitchFamily="34" charset="77"/>
            </a:endParaRPr>
          </a:p>
          <a:p>
            <a:pPr marL="6350" marR="0" lvl="0" indent="0" algn="l" defTabSz="914400" rtl="0" eaLnBrk="1" fontAlgn="auto" latinLnBrk="0" hangingPunct="1">
              <a:lnSpc>
                <a:spcPct val="90000"/>
              </a:lnSpc>
              <a:spcBef>
                <a:spcPts val="1000"/>
              </a:spcBef>
              <a:spcAft>
                <a:spcPts val="1000"/>
              </a:spcAft>
              <a:buClrTx/>
              <a:buSzPct val="90000"/>
              <a:buNone/>
              <a:tabLst/>
              <a:defRPr/>
            </a:pPr>
            <a:r>
              <a:rPr kumimoji="0" lang="en-US" sz="1200" b="1" u="none" strike="noStrike" kern="1200" cap="none" spc="0" normalizeH="0" baseline="0" noProof="0" dirty="0">
                <a:ln>
                  <a:noFill/>
                </a:ln>
                <a:solidFill>
                  <a:srgbClr val="F28D2A"/>
                </a:solidFill>
                <a:effectLst/>
                <a:uLnTx/>
                <a:uFillTx/>
                <a:latin typeface="Graphik Semibold" panose="020B0503030202060203" pitchFamily="34" charset="77"/>
              </a:rPr>
              <a:t>Description: </a:t>
            </a:r>
            <a:r>
              <a:rPr kumimoji="0" lang="en-US" sz="1200" b="0" i="0" u="none" strike="noStrike" kern="1200" cap="none" spc="0" normalizeH="0" baseline="0" noProof="0" dirty="0">
                <a:ln>
                  <a:noFill/>
                </a:ln>
                <a:solidFill>
                  <a:srgbClr val="000000"/>
                </a:solidFill>
                <a:effectLst/>
                <a:uLnTx/>
                <a:uFillTx/>
                <a:latin typeface="Graphik Light" charset="0"/>
              </a:rPr>
              <a:t>This role will liaise with content owners in various Divisions and Departments to ensure that accurate and useful content is being published on the intranet.</a:t>
            </a:r>
          </a:p>
          <a:p>
            <a:pPr marL="6350" marR="0" lvl="0" indent="0" algn="l" defTabSz="914400" rtl="0" eaLnBrk="1" fontAlgn="auto" latinLnBrk="0" hangingPunct="1">
              <a:lnSpc>
                <a:spcPct val="90000"/>
              </a:lnSpc>
              <a:spcBef>
                <a:spcPts val="1000"/>
              </a:spcBef>
              <a:spcAft>
                <a:spcPts val="1000"/>
              </a:spcAft>
              <a:buClrTx/>
              <a:buSzPct val="90000"/>
              <a:buNone/>
              <a:tabLst/>
              <a:defRPr/>
            </a:pPr>
            <a:r>
              <a:rPr kumimoji="0" lang="en-US" sz="1200" b="1" u="none" strike="noStrike" kern="1200" cap="none" spc="0" normalizeH="0" baseline="0" noProof="0" dirty="0">
                <a:ln>
                  <a:noFill/>
                </a:ln>
                <a:solidFill>
                  <a:srgbClr val="345BA7"/>
                </a:solidFill>
                <a:effectLst/>
                <a:uLnTx/>
                <a:uFillTx/>
                <a:latin typeface="Graphik Semibold" panose="020B0503030202060203" pitchFamily="34" charset="77"/>
              </a:rPr>
              <a:t>Core </a:t>
            </a:r>
            <a:r>
              <a:rPr lang="en-US" sz="1200" b="1" dirty="0">
                <a:solidFill>
                  <a:srgbClr val="345BA7"/>
                </a:solidFill>
                <a:latin typeface="Graphik Semibold" panose="020B0503030202060203" pitchFamily="34" charset="77"/>
              </a:rPr>
              <a:t>Responsibilities:</a:t>
            </a:r>
            <a:endParaRPr kumimoji="0" lang="en-US" sz="1200" b="1" u="none" strike="noStrike" kern="1200" cap="none" spc="0" normalizeH="0" baseline="0" noProof="0" dirty="0">
              <a:ln>
                <a:noFill/>
              </a:ln>
              <a:solidFill>
                <a:srgbClr val="345BA7"/>
              </a:solidFill>
              <a:effectLst/>
              <a:uLnTx/>
              <a:uFillTx/>
              <a:latin typeface="Graphik Semibold" panose="020B0503030202060203" pitchFamily="34" charset="77"/>
            </a:endParaRPr>
          </a:p>
          <a:p>
            <a:pPr marL="446088" marR="0" lvl="0" indent="-439738" algn="l" defTabSz="914400" rtl="0" eaLnBrk="1" fontAlgn="auto" latinLnBrk="0" hangingPunct="1">
              <a:lnSpc>
                <a:spcPct val="90000"/>
              </a:lnSpc>
              <a:spcBef>
                <a:spcPts val="1000"/>
              </a:spcBef>
              <a:spcAft>
                <a:spcPts val="1000"/>
              </a:spcAft>
              <a:buClrTx/>
              <a:buSzPct val="90000"/>
              <a:buFontTx/>
              <a:buBlip>
                <a:blip r:embed="rId2"/>
              </a:buBlip>
              <a:tabLst/>
              <a:defRPr/>
            </a:pPr>
            <a:r>
              <a:rPr lang="en-US" sz="1200" dirty="0">
                <a:solidFill>
                  <a:srgbClr val="000000"/>
                </a:solidFill>
              </a:rPr>
              <a:t>Ensure that content is of a standard that provides business value.</a:t>
            </a:r>
          </a:p>
          <a:p>
            <a:pPr marL="446088" marR="0" lvl="0" indent="-439738" algn="l" defTabSz="914400" rtl="0" eaLnBrk="1" fontAlgn="auto" latinLnBrk="0" hangingPunct="1">
              <a:lnSpc>
                <a:spcPct val="90000"/>
              </a:lnSpc>
              <a:spcBef>
                <a:spcPts val="1000"/>
              </a:spcBef>
              <a:spcAft>
                <a:spcPts val="1000"/>
              </a:spcAft>
              <a:buClrTx/>
              <a:buSzPct val="90000"/>
              <a:buFontTx/>
              <a:buBlip>
                <a:blip r:embed="rId2"/>
              </a:buBlip>
              <a:tabLst/>
              <a:defRPr/>
            </a:pPr>
            <a:r>
              <a:rPr kumimoji="0" lang="en-US" sz="1200" b="0" i="0" u="none" strike="noStrike" kern="1200" cap="none" spc="0" normalizeH="0" baseline="0" noProof="0" dirty="0">
                <a:ln>
                  <a:noFill/>
                </a:ln>
                <a:solidFill>
                  <a:srgbClr val="000000"/>
                </a:solidFill>
                <a:effectLst/>
                <a:uLnTx/>
                <a:uFillTx/>
                <a:latin typeface="Graphik Light" charset="0"/>
              </a:rPr>
              <a:t>Help in the content auditing activities of </a:t>
            </a:r>
            <a:r>
              <a:rPr lang="en-US" sz="1200" dirty="0">
                <a:solidFill>
                  <a:srgbClr val="000000"/>
                </a:solidFill>
              </a:rPr>
              <a:t>Intranet planning.</a:t>
            </a:r>
            <a:endParaRPr kumimoji="0" lang="en-US" sz="1200" b="0" i="0" u="none" strike="noStrike" kern="1200" cap="none" spc="0" normalizeH="0" baseline="0" noProof="0" dirty="0">
              <a:ln>
                <a:noFill/>
              </a:ln>
              <a:solidFill>
                <a:srgbClr val="000000"/>
              </a:solidFill>
              <a:effectLst/>
              <a:uLnTx/>
              <a:uFillTx/>
              <a:latin typeface="Graphik Light" charset="0"/>
            </a:endParaRPr>
          </a:p>
        </p:txBody>
      </p:sp>
      <p:sp>
        <p:nvSpPr>
          <p:cNvPr id="39" name="object 18">
            <a:extLst>
              <a:ext uri="{FF2B5EF4-FFF2-40B4-BE49-F238E27FC236}">
                <a16:creationId xmlns:a16="http://schemas.microsoft.com/office/drawing/2014/main" id="{BB63AC1B-8EAC-0240-BF16-1D543CA6C029}"/>
              </a:ext>
            </a:extLst>
          </p:cNvPr>
          <p:cNvSpPr/>
          <p:nvPr/>
        </p:nvSpPr>
        <p:spPr>
          <a:xfrm>
            <a:off x="1587" y="6462713"/>
            <a:ext cx="11428730" cy="395605"/>
          </a:xfrm>
          <a:custGeom>
            <a:avLst/>
            <a:gdLst/>
            <a:ahLst/>
            <a:cxnLst/>
            <a:rect l="l" t="t" r="r" b="b"/>
            <a:pathLst>
              <a:path w="11428730" h="395604">
                <a:moveTo>
                  <a:pt x="11428412" y="0"/>
                </a:moveTo>
                <a:lnTo>
                  <a:pt x="0" y="0"/>
                </a:lnTo>
                <a:lnTo>
                  <a:pt x="0" y="395287"/>
                </a:lnTo>
                <a:lnTo>
                  <a:pt x="11428412" y="395287"/>
                </a:lnTo>
                <a:lnTo>
                  <a:pt x="11428412" y="0"/>
                </a:lnTo>
                <a:close/>
              </a:path>
            </a:pathLst>
          </a:custGeom>
          <a:solidFill>
            <a:srgbClr val="FFFFFF"/>
          </a:solidFill>
        </p:spPr>
        <p:txBody>
          <a:bodyPr wrap="square" lIns="0" tIns="0" rIns="0" bIns="0" rtlCol="0"/>
          <a:lstStyle/>
          <a:p>
            <a:endParaRPr/>
          </a:p>
        </p:txBody>
      </p:sp>
      <p:sp>
        <p:nvSpPr>
          <p:cNvPr id="48" name="object 44">
            <a:extLst>
              <a:ext uri="{FF2B5EF4-FFF2-40B4-BE49-F238E27FC236}">
                <a16:creationId xmlns:a16="http://schemas.microsoft.com/office/drawing/2014/main" id="{B2EF9C8E-C8F2-1541-AF0E-F9983E4957A7}"/>
              </a:ext>
            </a:extLst>
          </p:cNvPr>
          <p:cNvSpPr/>
          <p:nvPr/>
        </p:nvSpPr>
        <p:spPr>
          <a:xfrm>
            <a:off x="10902952" y="5289553"/>
            <a:ext cx="193040" cy="193040"/>
          </a:xfrm>
          <a:custGeom>
            <a:avLst/>
            <a:gdLst/>
            <a:ahLst/>
            <a:cxnLst/>
            <a:rect l="l" t="t" r="r" b="b"/>
            <a:pathLst>
              <a:path w="193040" h="193039">
                <a:moveTo>
                  <a:pt x="96291" y="192582"/>
                </a:moveTo>
                <a:lnTo>
                  <a:pt x="133770" y="185014"/>
                </a:lnTo>
                <a:lnTo>
                  <a:pt x="164377" y="164377"/>
                </a:lnTo>
                <a:lnTo>
                  <a:pt x="185014" y="133770"/>
                </a:lnTo>
                <a:lnTo>
                  <a:pt x="192582" y="96291"/>
                </a:lnTo>
                <a:lnTo>
                  <a:pt x="185014" y="58807"/>
                </a:lnTo>
                <a:lnTo>
                  <a:pt x="164377" y="28200"/>
                </a:lnTo>
                <a:lnTo>
                  <a:pt x="133770" y="7566"/>
                </a:lnTo>
                <a:lnTo>
                  <a:pt x="96291" y="0"/>
                </a:lnTo>
                <a:lnTo>
                  <a:pt x="58812" y="7566"/>
                </a:lnTo>
                <a:lnTo>
                  <a:pt x="28205" y="28200"/>
                </a:lnTo>
                <a:lnTo>
                  <a:pt x="7567" y="58807"/>
                </a:lnTo>
                <a:lnTo>
                  <a:pt x="0" y="96291"/>
                </a:lnTo>
                <a:lnTo>
                  <a:pt x="7567" y="133770"/>
                </a:lnTo>
                <a:lnTo>
                  <a:pt x="28205" y="164377"/>
                </a:lnTo>
                <a:lnTo>
                  <a:pt x="58812" y="185014"/>
                </a:lnTo>
                <a:lnTo>
                  <a:pt x="96291" y="192582"/>
                </a:lnTo>
                <a:close/>
              </a:path>
            </a:pathLst>
          </a:custGeom>
          <a:ln w="12700">
            <a:solidFill>
              <a:srgbClr val="FFFFFF"/>
            </a:solidFill>
          </a:ln>
        </p:spPr>
        <p:txBody>
          <a:bodyPr wrap="square" lIns="0" tIns="0" rIns="0" bIns="0" rtlCol="0"/>
          <a:lstStyle/>
          <a:p>
            <a:endParaRPr/>
          </a:p>
        </p:txBody>
      </p:sp>
      <p:sp>
        <p:nvSpPr>
          <p:cNvPr id="49" name="object 45">
            <a:extLst>
              <a:ext uri="{FF2B5EF4-FFF2-40B4-BE49-F238E27FC236}">
                <a16:creationId xmlns:a16="http://schemas.microsoft.com/office/drawing/2014/main" id="{6DFBD8CB-AB7D-0841-B111-B902FBEAD3BA}"/>
              </a:ext>
            </a:extLst>
          </p:cNvPr>
          <p:cNvSpPr/>
          <p:nvPr/>
        </p:nvSpPr>
        <p:spPr>
          <a:xfrm>
            <a:off x="11032036" y="5904957"/>
            <a:ext cx="139700" cy="139700"/>
          </a:xfrm>
          <a:custGeom>
            <a:avLst/>
            <a:gdLst/>
            <a:ahLst/>
            <a:cxnLst/>
            <a:rect l="l" t="t" r="r" b="b"/>
            <a:pathLst>
              <a:path w="139700" h="139700">
                <a:moveTo>
                  <a:pt x="69850" y="139699"/>
                </a:moveTo>
                <a:lnTo>
                  <a:pt x="97041" y="134211"/>
                </a:lnTo>
                <a:lnTo>
                  <a:pt x="119243" y="119243"/>
                </a:lnTo>
                <a:lnTo>
                  <a:pt x="134211" y="97041"/>
                </a:lnTo>
                <a:lnTo>
                  <a:pt x="139700" y="69849"/>
                </a:lnTo>
                <a:lnTo>
                  <a:pt x="134211" y="42658"/>
                </a:lnTo>
                <a:lnTo>
                  <a:pt x="119243" y="20456"/>
                </a:lnTo>
                <a:lnTo>
                  <a:pt x="97041" y="5488"/>
                </a:lnTo>
                <a:lnTo>
                  <a:pt x="69850" y="0"/>
                </a:lnTo>
                <a:lnTo>
                  <a:pt x="42658" y="5488"/>
                </a:lnTo>
                <a:lnTo>
                  <a:pt x="20456" y="20456"/>
                </a:lnTo>
                <a:lnTo>
                  <a:pt x="5488" y="42658"/>
                </a:lnTo>
                <a:lnTo>
                  <a:pt x="0" y="69849"/>
                </a:lnTo>
                <a:lnTo>
                  <a:pt x="5488" y="97041"/>
                </a:lnTo>
                <a:lnTo>
                  <a:pt x="20456" y="119243"/>
                </a:lnTo>
                <a:lnTo>
                  <a:pt x="42658" y="134211"/>
                </a:lnTo>
                <a:lnTo>
                  <a:pt x="69850" y="139699"/>
                </a:lnTo>
                <a:close/>
              </a:path>
            </a:pathLst>
          </a:custGeom>
          <a:ln w="12700">
            <a:solidFill>
              <a:srgbClr val="FFFFFF"/>
            </a:solidFill>
          </a:ln>
        </p:spPr>
        <p:txBody>
          <a:bodyPr wrap="square" lIns="0" tIns="0" rIns="0" bIns="0" rtlCol="0"/>
          <a:lstStyle/>
          <a:p>
            <a:endParaRPr/>
          </a:p>
        </p:txBody>
      </p:sp>
      <p:sp>
        <p:nvSpPr>
          <p:cNvPr id="50" name="object 46">
            <a:extLst>
              <a:ext uri="{FF2B5EF4-FFF2-40B4-BE49-F238E27FC236}">
                <a16:creationId xmlns:a16="http://schemas.microsoft.com/office/drawing/2014/main" id="{1C20B84E-71DC-FC4C-B5EA-B588F33B7854}"/>
              </a:ext>
            </a:extLst>
          </p:cNvPr>
          <p:cNvSpPr/>
          <p:nvPr/>
        </p:nvSpPr>
        <p:spPr>
          <a:xfrm>
            <a:off x="10710363" y="6203950"/>
            <a:ext cx="88900" cy="88900"/>
          </a:xfrm>
          <a:custGeom>
            <a:avLst/>
            <a:gdLst/>
            <a:ahLst/>
            <a:cxnLst/>
            <a:rect l="l" t="t" r="r" b="b"/>
            <a:pathLst>
              <a:path w="88900" h="88900">
                <a:moveTo>
                  <a:pt x="44450" y="88900"/>
                </a:moveTo>
                <a:lnTo>
                  <a:pt x="61751" y="85406"/>
                </a:lnTo>
                <a:lnTo>
                  <a:pt x="75880" y="75880"/>
                </a:lnTo>
                <a:lnTo>
                  <a:pt x="85406" y="61751"/>
                </a:lnTo>
                <a:lnTo>
                  <a:pt x="88900" y="44450"/>
                </a:lnTo>
                <a:lnTo>
                  <a:pt x="85406" y="27148"/>
                </a:lnTo>
                <a:lnTo>
                  <a:pt x="75880" y="13019"/>
                </a:lnTo>
                <a:lnTo>
                  <a:pt x="61751" y="3493"/>
                </a:lnTo>
                <a:lnTo>
                  <a:pt x="44450" y="0"/>
                </a:lnTo>
                <a:lnTo>
                  <a:pt x="27148" y="3493"/>
                </a:lnTo>
                <a:lnTo>
                  <a:pt x="13019" y="13019"/>
                </a:lnTo>
                <a:lnTo>
                  <a:pt x="3493" y="27148"/>
                </a:lnTo>
                <a:lnTo>
                  <a:pt x="0" y="44450"/>
                </a:lnTo>
                <a:lnTo>
                  <a:pt x="3493" y="61751"/>
                </a:lnTo>
                <a:lnTo>
                  <a:pt x="13019" y="75880"/>
                </a:lnTo>
                <a:lnTo>
                  <a:pt x="27148" y="85406"/>
                </a:lnTo>
                <a:lnTo>
                  <a:pt x="44450" y="88900"/>
                </a:lnTo>
                <a:close/>
              </a:path>
            </a:pathLst>
          </a:custGeom>
          <a:ln w="12700">
            <a:solidFill>
              <a:srgbClr val="FFFFFF"/>
            </a:solidFill>
          </a:ln>
        </p:spPr>
        <p:txBody>
          <a:bodyPr wrap="square" lIns="0" tIns="0" rIns="0" bIns="0" rtlCol="0"/>
          <a:lstStyle/>
          <a:p>
            <a:endParaRPr/>
          </a:p>
        </p:txBody>
      </p:sp>
      <p:sp>
        <p:nvSpPr>
          <p:cNvPr id="45" name="object 5">
            <a:extLst>
              <a:ext uri="{FF2B5EF4-FFF2-40B4-BE49-F238E27FC236}">
                <a16:creationId xmlns:a16="http://schemas.microsoft.com/office/drawing/2014/main" id="{7AC5D067-1547-B542-ACF2-5B480EE5D39B}"/>
              </a:ext>
            </a:extLst>
          </p:cNvPr>
          <p:cNvSpPr/>
          <p:nvPr/>
        </p:nvSpPr>
        <p:spPr>
          <a:xfrm>
            <a:off x="457200" y="6612470"/>
            <a:ext cx="90716" cy="97167"/>
          </a:xfrm>
          <a:prstGeom prst="rect">
            <a:avLst/>
          </a:prstGeom>
          <a:blipFill>
            <a:blip r:embed="rId4" cstate="print"/>
            <a:stretch>
              <a:fillRect/>
            </a:stretch>
          </a:blipFill>
        </p:spPr>
        <p:txBody>
          <a:bodyPr wrap="square" lIns="0" tIns="0" rIns="0" bIns="0" rtlCol="0"/>
          <a:lstStyle/>
          <a:p>
            <a:endParaRPr/>
          </a:p>
        </p:txBody>
      </p:sp>
      <p:sp>
        <p:nvSpPr>
          <p:cNvPr id="56" name="object 6">
            <a:extLst>
              <a:ext uri="{FF2B5EF4-FFF2-40B4-BE49-F238E27FC236}">
                <a16:creationId xmlns:a16="http://schemas.microsoft.com/office/drawing/2014/main" id="{8D251B3B-B91E-194B-B386-3F725E8C3931}"/>
              </a:ext>
            </a:extLst>
          </p:cNvPr>
          <p:cNvSpPr/>
          <p:nvPr/>
        </p:nvSpPr>
        <p:spPr>
          <a:xfrm>
            <a:off x="578243" y="6609880"/>
            <a:ext cx="113220" cy="102361"/>
          </a:xfrm>
          <a:prstGeom prst="rect">
            <a:avLst/>
          </a:prstGeom>
          <a:blipFill>
            <a:blip r:embed="rId5" cstate="print"/>
            <a:stretch>
              <a:fillRect/>
            </a:stretch>
          </a:blipFill>
        </p:spPr>
        <p:txBody>
          <a:bodyPr wrap="square" lIns="0" tIns="0" rIns="0" bIns="0" rtlCol="0"/>
          <a:lstStyle/>
          <a:p>
            <a:endParaRPr/>
          </a:p>
        </p:txBody>
      </p:sp>
      <p:pic>
        <p:nvPicPr>
          <p:cNvPr id="58" name="Imagen 57">
            <a:extLst>
              <a:ext uri="{FF2B5EF4-FFF2-40B4-BE49-F238E27FC236}">
                <a16:creationId xmlns:a16="http://schemas.microsoft.com/office/drawing/2014/main" id="{1CED7C7B-5987-5B49-B0DF-E1148C1DDB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5258" y="6521253"/>
            <a:ext cx="541686" cy="284830"/>
          </a:xfrm>
          <a:prstGeom prst="rect">
            <a:avLst/>
          </a:prstGeom>
        </p:spPr>
      </p:pic>
      <p:sp>
        <p:nvSpPr>
          <p:cNvPr id="67" name="object 36">
            <a:extLst>
              <a:ext uri="{FF2B5EF4-FFF2-40B4-BE49-F238E27FC236}">
                <a16:creationId xmlns:a16="http://schemas.microsoft.com/office/drawing/2014/main" id="{06E7DC9B-80D5-BA47-ACFF-40D67A8D2BA8}"/>
              </a:ext>
            </a:extLst>
          </p:cNvPr>
          <p:cNvSpPr txBox="1">
            <a:spLocks/>
          </p:cNvSpPr>
          <p:nvPr/>
        </p:nvSpPr>
        <p:spPr>
          <a:xfrm>
            <a:off x="792130" y="6610350"/>
            <a:ext cx="1497013" cy="115888"/>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rgbClr val="A7A8AA"/>
                </a:solidFill>
                <a:latin typeface="Open Sans Light"/>
                <a:ea typeface="+mn-ea"/>
                <a:cs typeface="Open Sans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90"/>
              </a:lnSpc>
            </a:pPr>
            <a:r>
              <a:rPr lang="es-MX" spc="45" dirty="0"/>
              <a:t>http://bonzai-intranet.com/</a:t>
            </a:r>
          </a:p>
        </p:txBody>
      </p:sp>
      <p:sp>
        <p:nvSpPr>
          <p:cNvPr id="68" name="Text Placeholder 3">
            <a:extLst>
              <a:ext uri="{FF2B5EF4-FFF2-40B4-BE49-F238E27FC236}">
                <a16:creationId xmlns:a16="http://schemas.microsoft.com/office/drawing/2014/main" id="{723AF0D4-4DF3-1F48-9AEC-244431C2E902}"/>
              </a:ext>
            </a:extLst>
          </p:cNvPr>
          <p:cNvSpPr txBox="1">
            <a:spLocks/>
          </p:cNvSpPr>
          <p:nvPr/>
        </p:nvSpPr>
        <p:spPr>
          <a:xfrm>
            <a:off x="428624" y="373974"/>
            <a:ext cx="5550145" cy="443533"/>
          </a:xfrm>
          <a:prstGeom prst="rect">
            <a:avLst/>
          </a:prstGeom>
        </p:spPr>
        <p:txBody>
          <a:bodyPr vert="horz" lIns="85725" tIns="42863" rIns="85725" bIns="42863" rtlCol="0">
            <a:noAutofit/>
          </a:bodyPr>
          <a:lstStyle>
            <a:lvl1pPr marL="446088" indent="-439738" algn="l" defTabSz="914400" rtl="0" eaLnBrk="1" latinLnBrk="0" hangingPunct="1">
              <a:lnSpc>
                <a:spcPct val="90000"/>
              </a:lnSpc>
              <a:spcBef>
                <a:spcPts val="1000"/>
              </a:spcBef>
              <a:spcAft>
                <a:spcPts val="1000"/>
              </a:spcAft>
              <a:buSzPct val="90000"/>
              <a:buFontTx/>
              <a:buBlip>
                <a:blip r:embed="rId2"/>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3"/>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953" indent="0" defTabSz="857250">
              <a:spcBef>
                <a:spcPts val="938"/>
              </a:spcBef>
              <a:spcAft>
                <a:spcPts val="938"/>
              </a:spcAft>
              <a:buNone/>
              <a:defRPr/>
            </a:pPr>
            <a:r>
              <a:rPr lang="en-US" sz="2625" b="1" dirty="0">
                <a:solidFill>
                  <a:srgbClr val="000000"/>
                </a:solidFill>
                <a:latin typeface="Graphik Black" charset="0"/>
                <a:ea typeface="+mn-ea"/>
                <a:cs typeface="+mn-cs"/>
              </a:rPr>
              <a:t>Intranet Core Team Roles &amp; Responsibilities</a:t>
            </a:r>
            <a:endParaRPr lang="en-US" sz="3375" b="1" dirty="0">
              <a:solidFill>
                <a:srgbClr val="000000"/>
              </a:solidFill>
              <a:latin typeface="Graphik" panose="020B0503030202060203" pitchFamily="34" charset="77"/>
            </a:endParaRPr>
          </a:p>
        </p:txBody>
      </p:sp>
      <p:sp>
        <p:nvSpPr>
          <p:cNvPr id="37" name="Elipse 36">
            <a:extLst>
              <a:ext uri="{FF2B5EF4-FFF2-40B4-BE49-F238E27FC236}">
                <a16:creationId xmlns:a16="http://schemas.microsoft.com/office/drawing/2014/main" id="{84CB0584-88E2-8742-ABEC-6F43F6A6992C}"/>
              </a:ext>
            </a:extLst>
          </p:cNvPr>
          <p:cNvSpPr/>
          <p:nvPr/>
        </p:nvSpPr>
        <p:spPr>
          <a:xfrm>
            <a:off x="1142910" y="1988747"/>
            <a:ext cx="432619" cy="432619"/>
          </a:xfrm>
          <a:prstGeom prst="ellipse">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Text Placeholder 3">
            <a:extLst>
              <a:ext uri="{FF2B5EF4-FFF2-40B4-BE49-F238E27FC236}">
                <a16:creationId xmlns:a16="http://schemas.microsoft.com/office/drawing/2014/main" id="{3E164C8D-4987-EA4B-B507-8F56ED05CA97}"/>
              </a:ext>
            </a:extLst>
          </p:cNvPr>
          <p:cNvSpPr txBox="1">
            <a:spLocks/>
          </p:cNvSpPr>
          <p:nvPr/>
        </p:nvSpPr>
        <p:spPr>
          <a:xfrm>
            <a:off x="1181857" y="2019989"/>
            <a:ext cx="356325" cy="421474"/>
          </a:xfrm>
          <a:prstGeom prst="rect">
            <a:avLst/>
          </a:prstGeom>
        </p:spPr>
        <p:txBody>
          <a:bodyPr vert="horz" lIns="91440" tIns="45720" rIns="91440" bIns="45720" rtlCol="0">
            <a:noAutofit/>
          </a:bodyPr>
          <a:lstStyle>
            <a:lvl1pPr marL="446088" indent="-439738" algn="l" defTabSz="914400" rtl="0" eaLnBrk="1" latinLnBrk="0" hangingPunct="1">
              <a:lnSpc>
                <a:spcPct val="90000"/>
              </a:lnSpc>
              <a:spcBef>
                <a:spcPts val="1000"/>
              </a:spcBef>
              <a:spcAft>
                <a:spcPts val="1000"/>
              </a:spcAft>
              <a:buSzPct val="90000"/>
              <a:buFontTx/>
              <a:buBlip>
                <a:blip r:embed="rId2"/>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3"/>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350" marR="0" lvl="0" indent="0" algn="ctr" defTabSz="914400" rtl="0" eaLnBrk="1" fontAlgn="auto" latinLnBrk="0" hangingPunct="1">
              <a:lnSpc>
                <a:spcPct val="90000"/>
              </a:lnSpc>
              <a:spcBef>
                <a:spcPts val="1000"/>
              </a:spcBef>
              <a:spcAft>
                <a:spcPts val="1000"/>
              </a:spcAft>
              <a:buClrTx/>
              <a:buSzPct val="90000"/>
              <a:buFontTx/>
              <a:buNone/>
              <a:tabLst/>
              <a:defRPr/>
            </a:pPr>
            <a:r>
              <a:rPr kumimoji="0" lang="en-US" sz="2000" b="1" i="0" u="none" strike="noStrike" kern="1200" cap="none" spc="0" normalizeH="0" baseline="0" noProof="0" dirty="0">
                <a:ln>
                  <a:noFill/>
                </a:ln>
                <a:solidFill>
                  <a:srgbClr val="FFFFFF"/>
                </a:solidFill>
                <a:effectLst/>
                <a:uLnTx/>
                <a:uFillTx/>
                <a:latin typeface="Graphik" panose="020B0503030202060203" pitchFamily="34" charset="77"/>
              </a:rPr>
              <a:t>1</a:t>
            </a:r>
          </a:p>
          <a:p>
            <a:pPr marL="6350" marR="0" lvl="0" indent="0" algn="l" defTabSz="914400" rtl="0" eaLnBrk="1" fontAlgn="auto" latinLnBrk="0" hangingPunct="1">
              <a:lnSpc>
                <a:spcPct val="90000"/>
              </a:lnSpc>
              <a:spcBef>
                <a:spcPts val="1000"/>
              </a:spcBef>
              <a:spcAft>
                <a:spcPts val="1000"/>
              </a:spcAft>
              <a:buClrTx/>
              <a:buSzPct val="90000"/>
              <a:buFontTx/>
              <a:buNone/>
              <a:tabLst/>
              <a:defRPr/>
            </a:pPr>
            <a:endParaRPr kumimoji="0" lang="en-US" sz="3600" b="1" i="0" u="none" strike="noStrike" kern="1200" cap="none" spc="0" normalizeH="0" baseline="0" noProof="0" dirty="0">
              <a:ln>
                <a:noFill/>
              </a:ln>
              <a:solidFill>
                <a:srgbClr val="000000"/>
              </a:solidFill>
              <a:effectLst/>
              <a:uLnTx/>
              <a:uFillTx/>
              <a:latin typeface="Graphik" panose="020B0503030202060203" pitchFamily="34" charset="77"/>
            </a:endParaRPr>
          </a:p>
        </p:txBody>
      </p:sp>
      <p:cxnSp>
        <p:nvCxnSpPr>
          <p:cNvPr id="47" name="Conector recto 46">
            <a:extLst>
              <a:ext uri="{FF2B5EF4-FFF2-40B4-BE49-F238E27FC236}">
                <a16:creationId xmlns:a16="http://schemas.microsoft.com/office/drawing/2014/main" id="{8521EF04-39D7-274A-8E08-91662EFDDDCA}"/>
              </a:ext>
            </a:extLst>
          </p:cNvPr>
          <p:cNvCxnSpPr>
            <a:cxnSpLocks/>
          </p:cNvCxnSpPr>
          <p:nvPr/>
        </p:nvCxnSpPr>
        <p:spPr>
          <a:xfrm>
            <a:off x="3762985" y="1910091"/>
            <a:ext cx="0" cy="409353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58D92C9C-618F-AD4F-B460-FB68C5428BA9}"/>
              </a:ext>
            </a:extLst>
          </p:cNvPr>
          <p:cNvCxnSpPr>
            <a:cxnSpLocks/>
          </p:cNvCxnSpPr>
          <p:nvPr/>
        </p:nvCxnSpPr>
        <p:spPr>
          <a:xfrm>
            <a:off x="7456656" y="1910091"/>
            <a:ext cx="0" cy="409353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57" name="Text Placeholder 3">
            <a:extLst>
              <a:ext uri="{FF2B5EF4-FFF2-40B4-BE49-F238E27FC236}">
                <a16:creationId xmlns:a16="http://schemas.microsoft.com/office/drawing/2014/main" id="{34384749-7E18-2840-9024-B53A257EC848}"/>
              </a:ext>
            </a:extLst>
          </p:cNvPr>
          <p:cNvSpPr txBox="1">
            <a:spLocks/>
          </p:cNvSpPr>
          <p:nvPr/>
        </p:nvSpPr>
        <p:spPr>
          <a:xfrm>
            <a:off x="4098192" y="2052476"/>
            <a:ext cx="3054964" cy="1525645"/>
          </a:xfrm>
          <a:prstGeom prst="rect">
            <a:avLst/>
          </a:prstGeom>
        </p:spPr>
        <p:txBody>
          <a:bodyPr vert="horz" lIns="91440" tIns="45720" rIns="91440" bIns="45720" rtlCol="0">
            <a:noAutofit/>
          </a:bodyPr>
          <a:lstStyle>
            <a:lvl1pPr marL="446088" indent="-439738" algn="l" defTabSz="914400" rtl="0" eaLnBrk="1" latinLnBrk="0" hangingPunct="1">
              <a:lnSpc>
                <a:spcPct val="90000"/>
              </a:lnSpc>
              <a:spcBef>
                <a:spcPts val="1000"/>
              </a:spcBef>
              <a:spcAft>
                <a:spcPts val="1000"/>
              </a:spcAft>
              <a:buSzPct val="90000"/>
              <a:buFontTx/>
              <a:buBlip>
                <a:blip r:embed="rId2"/>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3"/>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63550" marR="0" lvl="0" indent="-457200" algn="l" defTabSz="914400" rtl="0" eaLnBrk="1" fontAlgn="auto" latinLnBrk="0" hangingPunct="1">
              <a:lnSpc>
                <a:spcPct val="90000"/>
              </a:lnSpc>
              <a:spcBef>
                <a:spcPts val="1000"/>
              </a:spcBef>
              <a:spcAft>
                <a:spcPts val="1000"/>
              </a:spcAft>
              <a:buClrTx/>
              <a:buSzPct val="90000"/>
              <a:buFontTx/>
              <a:buAutoNum type="arabicPeriod"/>
              <a:tabLst/>
              <a:defRPr/>
            </a:pPr>
            <a:r>
              <a:rPr kumimoji="0" lang="es-ES" sz="2000" b="1" i="0" u="none" strike="noStrike" kern="1200" cap="none" spc="0" normalizeH="0" baseline="0" noProof="0" dirty="0">
                <a:ln>
                  <a:noFill/>
                </a:ln>
                <a:solidFill>
                  <a:srgbClr val="000000"/>
                </a:solidFill>
                <a:effectLst/>
                <a:uLnTx/>
                <a:uFillTx/>
                <a:latin typeface="Graphik" panose="020B0503030202060203" pitchFamily="34" charset="77"/>
              </a:rPr>
              <a:t>Project Manager</a:t>
            </a:r>
            <a:endParaRPr kumimoji="0" lang="es-MX" sz="2000" b="1" i="0" u="none" strike="noStrike" kern="1200" cap="none" spc="0" normalizeH="0" baseline="0" noProof="0" dirty="0">
              <a:ln>
                <a:noFill/>
              </a:ln>
              <a:solidFill>
                <a:srgbClr val="000000"/>
              </a:solidFill>
              <a:effectLst/>
              <a:uLnTx/>
              <a:uFillTx/>
              <a:latin typeface="Graphik" panose="020B0503030202060203" pitchFamily="34" charset="77"/>
            </a:endParaRPr>
          </a:p>
          <a:p>
            <a:pPr marL="6350" marR="0" lvl="0" indent="0" algn="l" defTabSz="914400" rtl="0" eaLnBrk="1" fontAlgn="auto" latinLnBrk="0" hangingPunct="1">
              <a:lnSpc>
                <a:spcPct val="90000"/>
              </a:lnSpc>
              <a:spcBef>
                <a:spcPts val="1000"/>
              </a:spcBef>
              <a:spcAft>
                <a:spcPts val="1000"/>
              </a:spcAft>
              <a:buClrTx/>
              <a:buSzPct val="90000"/>
              <a:buNone/>
              <a:tabLst/>
              <a:defRPr/>
            </a:pPr>
            <a:r>
              <a:rPr kumimoji="0" lang="en-US" sz="1200" b="1" u="none" strike="noStrike" kern="1200" cap="none" spc="0" normalizeH="0" baseline="0" noProof="0" dirty="0">
                <a:ln>
                  <a:noFill/>
                </a:ln>
                <a:solidFill>
                  <a:srgbClr val="F28D2A"/>
                </a:solidFill>
                <a:effectLst/>
                <a:uLnTx/>
                <a:uFillTx/>
                <a:latin typeface="Graphik Semibold" panose="020B0503030202060203" pitchFamily="34" charset="77"/>
              </a:rPr>
              <a:t>Description: </a:t>
            </a:r>
            <a:r>
              <a:rPr lang="en-US" sz="1200" dirty="0">
                <a:solidFill>
                  <a:srgbClr val="000000"/>
                </a:solidFill>
              </a:rPr>
              <a:t>The project manager is responsible for the ensuring that the Intranet is completed to scope, cost and time. Frequently the Project Manager is also instrumental in communicating and advocating the Intranet to the rest of the organization.</a:t>
            </a:r>
            <a:endParaRPr kumimoji="0" lang="en-US" sz="1200" b="0" i="0" u="none" strike="noStrike" kern="1200" cap="none" spc="0" normalizeH="0" baseline="0" noProof="0" dirty="0">
              <a:ln>
                <a:noFill/>
              </a:ln>
              <a:solidFill>
                <a:srgbClr val="000000"/>
              </a:solidFill>
              <a:effectLst/>
              <a:uLnTx/>
              <a:uFillTx/>
              <a:latin typeface="Graphik Light" charset="0"/>
            </a:endParaRPr>
          </a:p>
          <a:p>
            <a:pPr marL="6350" marR="0" lvl="0" indent="0" algn="l" defTabSz="914400" rtl="0" eaLnBrk="1" fontAlgn="auto" latinLnBrk="0" hangingPunct="1">
              <a:lnSpc>
                <a:spcPct val="90000"/>
              </a:lnSpc>
              <a:spcBef>
                <a:spcPts val="1000"/>
              </a:spcBef>
              <a:spcAft>
                <a:spcPts val="1000"/>
              </a:spcAft>
              <a:buClrTx/>
              <a:buSzPct val="90000"/>
              <a:buNone/>
              <a:tabLst/>
              <a:defRPr/>
            </a:pPr>
            <a:r>
              <a:rPr kumimoji="0" lang="en-US" sz="1200" b="1" u="none" strike="noStrike" kern="1200" cap="none" spc="0" normalizeH="0" baseline="0" noProof="0" dirty="0">
                <a:ln>
                  <a:noFill/>
                </a:ln>
                <a:solidFill>
                  <a:srgbClr val="345BA7"/>
                </a:solidFill>
                <a:effectLst/>
                <a:uLnTx/>
                <a:uFillTx/>
                <a:latin typeface="Graphik Semibold" panose="020B0503030202060203" pitchFamily="34" charset="77"/>
              </a:rPr>
              <a:t>Core </a:t>
            </a:r>
            <a:r>
              <a:rPr lang="en-US" sz="1200" b="1" dirty="0">
                <a:solidFill>
                  <a:srgbClr val="345BA7"/>
                </a:solidFill>
                <a:latin typeface="Graphik Semibold" panose="020B0503030202060203" pitchFamily="34" charset="77"/>
              </a:rPr>
              <a:t>Responsibilities:</a:t>
            </a:r>
            <a:endParaRPr kumimoji="0" lang="en-US" sz="1200" b="1" u="none" strike="noStrike" kern="1200" cap="none" spc="0" normalizeH="0" baseline="0" noProof="0" dirty="0">
              <a:ln>
                <a:noFill/>
              </a:ln>
              <a:solidFill>
                <a:srgbClr val="345BA7"/>
              </a:solidFill>
              <a:effectLst/>
              <a:uLnTx/>
              <a:uFillTx/>
              <a:latin typeface="Graphik Semibold" panose="020B0503030202060203" pitchFamily="34" charset="77"/>
            </a:endParaRPr>
          </a:p>
          <a:p>
            <a:pPr marL="446088" marR="0" lvl="0" indent="-439738" algn="l" defTabSz="914400" rtl="0" eaLnBrk="1" fontAlgn="auto" latinLnBrk="0" hangingPunct="1">
              <a:lnSpc>
                <a:spcPct val="90000"/>
              </a:lnSpc>
              <a:spcBef>
                <a:spcPts val="1000"/>
              </a:spcBef>
              <a:spcAft>
                <a:spcPts val="1000"/>
              </a:spcAft>
              <a:buClrTx/>
              <a:buSzPct val="90000"/>
              <a:buFontTx/>
              <a:buBlip>
                <a:blip r:embed="rId2"/>
              </a:buBlip>
              <a:tabLst/>
              <a:defRPr/>
            </a:pPr>
            <a:r>
              <a:rPr lang="en-US" sz="1200" dirty="0">
                <a:solidFill>
                  <a:srgbClr val="000000"/>
                </a:solidFill>
              </a:rPr>
              <a:t>Liaise with various departments to get work done.</a:t>
            </a:r>
          </a:p>
          <a:p>
            <a:pPr marL="446088" marR="0" lvl="0" indent="-439738" algn="l" defTabSz="914400" rtl="0" eaLnBrk="1" fontAlgn="auto" latinLnBrk="0" hangingPunct="1">
              <a:lnSpc>
                <a:spcPct val="90000"/>
              </a:lnSpc>
              <a:spcBef>
                <a:spcPts val="1000"/>
              </a:spcBef>
              <a:spcAft>
                <a:spcPts val="1000"/>
              </a:spcAft>
              <a:buClrTx/>
              <a:buSzPct val="90000"/>
              <a:buFontTx/>
              <a:buBlip>
                <a:blip r:embed="rId2"/>
              </a:buBlip>
              <a:tabLst/>
              <a:defRPr/>
            </a:pPr>
            <a:r>
              <a:rPr kumimoji="0" lang="en-US" sz="1200" b="0" i="0" u="none" strike="noStrike" kern="1200" cap="none" spc="0" normalizeH="0" baseline="0" noProof="0" dirty="0">
                <a:ln>
                  <a:noFill/>
                </a:ln>
                <a:solidFill>
                  <a:srgbClr val="000000"/>
                </a:solidFill>
                <a:effectLst/>
                <a:uLnTx/>
                <a:uFillTx/>
                <a:latin typeface="Graphik Light" charset="0"/>
              </a:rPr>
              <a:t>Ensure completeness of client deliverables.</a:t>
            </a:r>
          </a:p>
          <a:p>
            <a:pPr marL="446088" marR="0" lvl="0" indent="-439738" algn="l" defTabSz="914400" rtl="0" eaLnBrk="1" fontAlgn="auto" latinLnBrk="0" hangingPunct="1">
              <a:lnSpc>
                <a:spcPct val="90000"/>
              </a:lnSpc>
              <a:spcBef>
                <a:spcPts val="1000"/>
              </a:spcBef>
              <a:spcAft>
                <a:spcPts val="1000"/>
              </a:spcAft>
              <a:buClrTx/>
              <a:buSzPct val="90000"/>
              <a:buFontTx/>
              <a:buBlip>
                <a:blip r:embed="rId2"/>
              </a:buBlip>
              <a:tabLst/>
              <a:defRPr/>
            </a:pPr>
            <a:r>
              <a:rPr lang="en-US" sz="1200" dirty="0">
                <a:solidFill>
                  <a:srgbClr val="000000"/>
                </a:solidFill>
              </a:rPr>
              <a:t>Ensure the necessary stakeholders are engaged.</a:t>
            </a:r>
            <a:endParaRPr kumimoji="0" lang="en-US" sz="1200" b="0" i="0" u="none" strike="noStrike" kern="1200" cap="none" spc="0" normalizeH="0" baseline="0" noProof="0" dirty="0">
              <a:ln>
                <a:noFill/>
              </a:ln>
              <a:solidFill>
                <a:srgbClr val="000000"/>
              </a:solidFill>
              <a:effectLst/>
              <a:uLnTx/>
              <a:uFillTx/>
              <a:latin typeface="Graphik Light" charset="0"/>
            </a:endParaRPr>
          </a:p>
        </p:txBody>
      </p:sp>
      <p:sp>
        <p:nvSpPr>
          <p:cNvPr id="59" name="Elipse 58">
            <a:extLst>
              <a:ext uri="{FF2B5EF4-FFF2-40B4-BE49-F238E27FC236}">
                <a16:creationId xmlns:a16="http://schemas.microsoft.com/office/drawing/2014/main" id="{64DA7EB7-13BF-314F-BACA-98FAC9722E09}"/>
              </a:ext>
            </a:extLst>
          </p:cNvPr>
          <p:cNvSpPr/>
          <p:nvPr/>
        </p:nvSpPr>
        <p:spPr>
          <a:xfrm>
            <a:off x="4036580" y="1988747"/>
            <a:ext cx="432619" cy="432619"/>
          </a:xfrm>
          <a:prstGeom prst="ellipse">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Text Placeholder 3">
            <a:extLst>
              <a:ext uri="{FF2B5EF4-FFF2-40B4-BE49-F238E27FC236}">
                <a16:creationId xmlns:a16="http://schemas.microsoft.com/office/drawing/2014/main" id="{59ACD682-C8EF-8F4A-9848-43D8E1788C40}"/>
              </a:ext>
            </a:extLst>
          </p:cNvPr>
          <p:cNvSpPr txBox="1">
            <a:spLocks/>
          </p:cNvSpPr>
          <p:nvPr/>
        </p:nvSpPr>
        <p:spPr>
          <a:xfrm>
            <a:off x="4075527" y="2019989"/>
            <a:ext cx="356325" cy="421474"/>
          </a:xfrm>
          <a:prstGeom prst="rect">
            <a:avLst/>
          </a:prstGeom>
        </p:spPr>
        <p:txBody>
          <a:bodyPr vert="horz" lIns="91440" tIns="45720" rIns="91440" bIns="45720" rtlCol="0">
            <a:noAutofit/>
          </a:bodyPr>
          <a:lstStyle>
            <a:lvl1pPr marL="446088" indent="-439738" algn="l" defTabSz="914400" rtl="0" eaLnBrk="1" latinLnBrk="0" hangingPunct="1">
              <a:lnSpc>
                <a:spcPct val="90000"/>
              </a:lnSpc>
              <a:spcBef>
                <a:spcPts val="1000"/>
              </a:spcBef>
              <a:spcAft>
                <a:spcPts val="1000"/>
              </a:spcAft>
              <a:buSzPct val="90000"/>
              <a:buFontTx/>
              <a:buBlip>
                <a:blip r:embed="rId2"/>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3"/>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350" marR="0" lvl="0" indent="0" algn="ctr" defTabSz="914400" rtl="0" eaLnBrk="1" fontAlgn="auto" latinLnBrk="0" hangingPunct="1">
              <a:lnSpc>
                <a:spcPct val="90000"/>
              </a:lnSpc>
              <a:spcBef>
                <a:spcPts val="1000"/>
              </a:spcBef>
              <a:spcAft>
                <a:spcPts val="1000"/>
              </a:spcAft>
              <a:buClrTx/>
              <a:buSzPct val="90000"/>
              <a:buFontTx/>
              <a:buNone/>
              <a:tabLst/>
              <a:defRPr/>
            </a:pPr>
            <a:r>
              <a:rPr kumimoji="0" lang="en-US" sz="2000" b="1" i="0" u="none" strike="noStrike" kern="1200" cap="none" spc="0" normalizeH="0" baseline="0" noProof="0" dirty="0">
                <a:ln>
                  <a:noFill/>
                </a:ln>
                <a:solidFill>
                  <a:srgbClr val="FFFFFF"/>
                </a:solidFill>
                <a:effectLst/>
                <a:uLnTx/>
                <a:uFillTx/>
                <a:latin typeface="Graphik" panose="020B0503030202060203" pitchFamily="34" charset="77"/>
              </a:rPr>
              <a:t>2</a:t>
            </a:r>
          </a:p>
          <a:p>
            <a:pPr marL="6350" marR="0" lvl="0" indent="0" algn="l" defTabSz="914400" rtl="0" eaLnBrk="1" fontAlgn="auto" latinLnBrk="0" hangingPunct="1">
              <a:lnSpc>
                <a:spcPct val="90000"/>
              </a:lnSpc>
              <a:spcBef>
                <a:spcPts val="1000"/>
              </a:spcBef>
              <a:spcAft>
                <a:spcPts val="1000"/>
              </a:spcAft>
              <a:buClrTx/>
              <a:buSzPct val="90000"/>
              <a:buFontTx/>
              <a:buNone/>
              <a:tabLst/>
              <a:defRPr/>
            </a:pPr>
            <a:endParaRPr kumimoji="0" lang="en-US" sz="3600" b="1" i="0" u="none" strike="noStrike" kern="1200" cap="none" spc="0" normalizeH="0" baseline="0" noProof="0" dirty="0">
              <a:ln>
                <a:noFill/>
              </a:ln>
              <a:solidFill>
                <a:srgbClr val="000000"/>
              </a:solidFill>
              <a:effectLst/>
              <a:uLnTx/>
              <a:uFillTx/>
              <a:latin typeface="Graphik" panose="020B0503030202060203" pitchFamily="34" charset="77"/>
            </a:endParaRPr>
          </a:p>
        </p:txBody>
      </p:sp>
      <p:sp>
        <p:nvSpPr>
          <p:cNvPr id="61" name="Text Placeholder 3">
            <a:extLst>
              <a:ext uri="{FF2B5EF4-FFF2-40B4-BE49-F238E27FC236}">
                <a16:creationId xmlns:a16="http://schemas.microsoft.com/office/drawing/2014/main" id="{6064F8AE-9487-2D4E-936E-FAC3B1164463}"/>
              </a:ext>
            </a:extLst>
          </p:cNvPr>
          <p:cNvSpPr txBox="1">
            <a:spLocks/>
          </p:cNvSpPr>
          <p:nvPr/>
        </p:nvSpPr>
        <p:spPr>
          <a:xfrm>
            <a:off x="7790517" y="1910091"/>
            <a:ext cx="2498759" cy="1525645"/>
          </a:xfrm>
          <a:prstGeom prst="rect">
            <a:avLst/>
          </a:prstGeom>
        </p:spPr>
        <p:txBody>
          <a:bodyPr vert="horz" lIns="91440" tIns="45720" rIns="91440" bIns="45720" rtlCol="0">
            <a:noAutofit/>
          </a:bodyPr>
          <a:lstStyle>
            <a:lvl1pPr marL="446088" indent="-439738" algn="l" defTabSz="914400" rtl="0" eaLnBrk="1" latinLnBrk="0" hangingPunct="1">
              <a:lnSpc>
                <a:spcPct val="90000"/>
              </a:lnSpc>
              <a:spcBef>
                <a:spcPts val="1000"/>
              </a:spcBef>
              <a:spcAft>
                <a:spcPts val="1000"/>
              </a:spcAft>
              <a:buSzPct val="90000"/>
              <a:buFontTx/>
              <a:buBlip>
                <a:blip r:embed="rId2"/>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3"/>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63550" marR="0" lvl="0" indent="-457200" algn="l" defTabSz="914400" rtl="0" eaLnBrk="1" fontAlgn="auto" latinLnBrk="0" hangingPunct="1">
              <a:lnSpc>
                <a:spcPct val="90000"/>
              </a:lnSpc>
              <a:spcBef>
                <a:spcPts val="1000"/>
              </a:spcBef>
              <a:spcAft>
                <a:spcPts val="1000"/>
              </a:spcAft>
              <a:buClrTx/>
              <a:buSzPct val="90000"/>
              <a:buFontTx/>
              <a:buAutoNum type="arabicPeriod"/>
              <a:tabLst/>
              <a:defRPr/>
            </a:pPr>
            <a:r>
              <a:rPr kumimoji="0" lang="es-ES" sz="2000" b="1" i="0" u="none" strike="noStrike" kern="1200" cap="none" spc="0" normalizeH="0" baseline="0" noProof="0" dirty="0" err="1">
                <a:ln>
                  <a:noFill/>
                </a:ln>
                <a:solidFill>
                  <a:srgbClr val="000000"/>
                </a:solidFill>
                <a:effectLst/>
                <a:uLnTx/>
                <a:uFillTx/>
                <a:latin typeface="Graphik" panose="020B0503030202060203" pitchFamily="34" charset="77"/>
              </a:rPr>
              <a:t>Search</a:t>
            </a:r>
            <a:r>
              <a:rPr kumimoji="0" lang="es-ES" sz="2000" b="1" i="0" u="none" strike="noStrike" kern="1200" cap="none" spc="0" normalizeH="0" baseline="0" noProof="0" dirty="0">
                <a:ln>
                  <a:noFill/>
                </a:ln>
                <a:solidFill>
                  <a:srgbClr val="000000"/>
                </a:solidFill>
                <a:effectLst/>
                <a:uLnTx/>
                <a:uFillTx/>
                <a:latin typeface="Graphik" panose="020B0503030202060203" pitchFamily="34" charset="77"/>
              </a:rPr>
              <a:t> </a:t>
            </a:r>
            <a:r>
              <a:rPr kumimoji="0" lang="es-ES" sz="2000" b="1" i="0" u="none" strike="noStrike" kern="1200" cap="none" spc="0" normalizeH="0" baseline="0" noProof="0" dirty="0" err="1">
                <a:ln>
                  <a:noFill/>
                </a:ln>
                <a:solidFill>
                  <a:srgbClr val="000000"/>
                </a:solidFill>
                <a:effectLst/>
                <a:uLnTx/>
                <a:uFillTx/>
                <a:latin typeface="Graphik" panose="020B0503030202060203" pitchFamily="34" charset="77"/>
              </a:rPr>
              <a:t>Administrator</a:t>
            </a:r>
            <a:endParaRPr kumimoji="0" lang="es-MX" sz="2000" b="1" i="0" u="none" strike="noStrike" kern="1200" cap="none" spc="0" normalizeH="0" baseline="0" noProof="0" dirty="0">
              <a:ln>
                <a:noFill/>
              </a:ln>
              <a:solidFill>
                <a:srgbClr val="000000"/>
              </a:solidFill>
              <a:effectLst/>
              <a:uLnTx/>
              <a:uFillTx/>
              <a:latin typeface="Graphik" panose="020B0503030202060203" pitchFamily="34" charset="77"/>
            </a:endParaRPr>
          </a:p>
          <a:p>
            <a:pPr marL="6350" marR="0" lvl="0" indent="0" algn="l" defTabSz="914400" rtl="0" eaLnBrk="1" fontAlgn="auto" latinLnBrk="0" hangingPunct="1">
              <a:lnSpc>
                <a:spcPct val="90000"/>
              </a:lnSpc>
              <a:spcBef>
                <a:spcPts val="1000"/>
              </a:spcBef>
              <a:spcAft>
                <a:spcPts val="1000"/>
              </a:spcAft>
              <a:buClrTx/>
              <a:buSzPct val="90000"/>
              <a:buNone/>
              <a:tabLst/>
              <a:defRPr/>
            </a:pPr>
            <a:r>
              <a:rPr kumimoji="0" lang="en-US" sz="1200" b="1" u="none" strike="noStrike" kern="1200" cap="none" spc="0" normalizeH="0" baseline="0" noProof="0" dirty="0">
                <a:ln>
                  <a:noFill/>
                </a:ln>
                <a:solidFill>
                  <a:srgbClr val="F28D2A"/>
                </a:solidFill>
                <a:effectLst/>
                <a:uLnTx/>
                <a:uFillTx/>
                <a:latin typeface="Graphik Semibold" panose="020B0503030202060203" pitchFamily="34" charset="77"/>
              </a:rPr>
              <a:t>Description: </a:t>
            </a:r>
            <a:r>
              <a:rPr kumimoji="0" lang="en-US" sz="1200" b="0" i="0" u="none" strike="noStrike" kern="1200" cap="none" spc="0" normalizeH="0" baseline="0" noProof="0" dirty="0">
                <a:ln>
                  <a:noFill/>
                </a:ln>
                <a:solidFill>
                  <a:srgbClr val="000000"/>
                </a:solidFill>
                <a:effectLst/>
                <a:uLnTx/>
                <a:uFillTx/>
                <a:latin typeface="Graphik Light" charset="0"/>
              </a:rPr>
              <a:t>This role will ensure that search functions are at a level that provides benefits to the organization.</a:t>
            </a:r>
          </a:p>
          <a:p>
            <a:pPr marL="6350" marR="0" lvl="0" indent="0" algn="l" defTabSz="914400" rtl="0" eaLnBrk="1" fontAlgn="auto" latinLnBrk="0" hangingPunct="1">
              <a:lnSpc>
                <a:spcPct val="90000"/>
              </a:lnSpc>
              <a:spcBef>
                <a:spcPts val="1000"/>
              </a:spcBef>
              <a:spcAft>
                <a:spcPts val="1000"/>
              </a:spcAft>
              <a:buClrTx/>
              <a:buSzPct val="90000"/>
              <a:buNone/>
              <a:tabLst/>
              <a:defRPr/>
            </a:pPr>
            <a:r>
              <a:rPr kumimoji="0" lang="en-US" sz="1200" b="1" u="none" strike="noStrike" kern="1200" cap="none" spc="0" normalizeH="0" baseline="0" noProof="0" dirty="0">
                <a:ln>
                  <a:noFill/>
                </a:ln>
                <a:solidFill>
                  <a:srgbClr val="345BA7"/>
                </a:solidFill>
                <a:effectLst/>
                <a:uLnTx/>
                <a:uFillTx/>
                <a:latin typeface="Graphik Semibold" panose="020B0503030202060203" pitchFamily="34" charset="77"/>
              </a:rPr>
              <a:t>Core </a:t>
            </a:r>
            <a:r>
              <a:rPr lang="en-US" sz="1200" b="1" dirty="0">
                <a:solidFill>
                  <a:srgbClr val="345BA7"/>
                </a:solidFill>
                <a:latin typeface="Graphik Semibold" panose="020B0503030202060203" pitchFamily="34" charset="77"/>
              </a:rPr>
              <a:t>Responsibilities:</a:t>
            </a:r>
            <a:endParaRPr kumimoji="0" lang="en-US" sz="1200" b="1" u="none" strike="noStrike" kern="1200" cap="none" spc="0" normalizeH="0" baseline="0" noProof="0" dirty="0">
              <a:ln>
                <a:noFill/>
              </a:ln>
              <a:solidFill>
                <a:srgbClr val="345BA7"/>
              </a:solidFill>
              <a:effectLst/>
              <a:uLnTx/>
              <a:uFillTx/>
              <a:latin typeface="Graphik Semibold" panose="020B0503030202060203" pitchFamily="34" charset="77"/>
            </a:endParaRPr>
          </a:p>
          <a:p>
            <a:pPr marL="446088" marR="0" lvl="0" indent="-439738" algn="l" defTabSz="914400" rtl="0" eaLnBrk="1" fontAlgn="auto" latinLnBrk="0" hangingPunct="1">
              <a:lnSpc>
                <a:spcPct val="90000"/>
              </a:lnSpc>
              <a:spcBef>
                <a:spcPts val="1000"/>
              </a:spcBef>
              <a:spcAft>
                <a:spcPts val="1000"/>
              </a:spcAft>
              <a:buClrTx/>
              <a:buSzPct val="90000"/>
              <a:buFontTx/>
              <a:buBlip>
                <a:blip r:embed="rId2"/>
              </a:buBlip>
              <a:tabLst/>
              <a:defRPr/>
            </a:pPr>
            <a:r>
              <a:rPr lang="en-US" sz="1200" dirty="0">
                <a:solidFill>
                  <a:srgbClr val="000000"/>
                </a:solidFill>
              </a:rPr>
              <a:t>View search reports.</a:t>
            </a:r>
          </a:p>
          <a:p>
            <a:pPr marL="446088" marR="0" lvl="0" indent="-439738" algn="l" defTabSz="914400" rtl="0" eaLnBrk="1" fontAlgn="auto" latinLnBrk="0" hangingPunct="1">
              <a:lnSpc>
                <a:spcPct val="90000"/>
              </a:lnSpc>
              <a:spcBef>
                <a:spcPts val="1000"/>
              </a:spcBef>
              <a:spcAft>
                <a:spcPts val="1000"/>
              </a:spcAft>
              <a:buClrTx/>
              <a:buSzPct val="90000"/>
              <a:buFontTx/>
              <a:buBlip>
                <a:blip r:embed="rId2"/>
              </a:buBlip>
              <a:tabLst/>
              <a:defRPr/>
            </a:pPr>
            <a:r>
              <a:rPr kumimoji="0" lang="en-US" sz="1200" b="0" i="0" u="none" strike="noStrike" kern="1200" cap="none" spc="0" normalizeH="0" baseline="0" noProof="0" dirty="0">
                <a:ln>
                  <a:noFill/>
                </a:ln>
                <a:solidFill>
                  <a:srgbClr val="000000"/>
                </a:solidFill>
                <a:effectLst/>
                <a:uLnTx/>
                <a:uFillTx/>
                <a:latin typeface="Graphik Light" charset="0"/>
              </a:rPr>
              <a:t>Create scopes, filters, refiners and search query rules.</a:t>
            </a:r>
          </a:p>
          <a:p>
            <a:pPr marL="446088" marR="0" lvl="0" indent="-439738" algn="l" defTabSz="914400" rtl="0" eaLnBrk="1" fontAlgn="auto" latinLnBrk="0" hangingPunct="1">
              <a:lnSpc>
                <a:spcPct val="90000"/>
              </a:lnSpc>
              <a:spcBef>
                <a:spcPts val="1000"/>
              </a:spcBef>
              <a:spcAft>
                <a:spcPts val="1000"/>
              </a:spcAft>
              <a:buClrTx/>
              <a:buSzPct val="90000"/>
              <a:buFontTx/>
              <a:buBlip>
                <a:blip r:embed="rId2"/>
              </a:buBlip>
              <a:tabLst/>
              <a:defRPr/>
            </a:pPr>
            <a:r>
              <a:rPr lang="en-US" sz="1200" dirty="0">
                <a:solidFill>
                  <a:srgbClr val="000000"/>
                </a:solidFill>
              </a:rPr>
              <a:t>Define metadata and taxonomy to drive search.</a:t>
            </a:r>
            <a:endParaRPr kumimoji="0" lang="en-US" sz="1200" b="0" i="0" u="none" strike="noStrike" kern="1200" cap="none" spc="0" normalizeH="0" baseline="0" noProof="0" dirty="0">
              <a:ln>
                <a:noFill/>
              </a:ln>
              <a:solidFill>
                <a:srgbClr val="000000"/>
              </a:solidFill>
              <a:effectLst/>
              <a:uLnTx/>
              <a:uFillTx/>
              <a:latin typeface="Graphik Light" charset="0"/>
            </a:endParaRPr>
          </a:p>
        </p:txBody>
      </p:sp>
      <p:sp>
        <p:nvSpPr>
          <p:cNvPr id="62" name="Elipse 61">
            <a:extLst>
              <a:ext uri="{FF2B5EF4-FFF2-40B4-BE49-F238E27FC236}">
                <a16:creationId xmlns:a16="http://schemas.microsoft.com/office/drawing/2014/main" id="{E1416A95-00AF-3C42-A0C9-B28922C62720}"/>
              </a:ext>
            </a:extLst>
          </p:cNvPr>
          <p:cNvSpPr/>
          <p:nvPr/>
        </p:nvSpPr>
        <p:spPr>
          <a:xfrm>
            <a:off x="7728905" y="1988747"/>
            <a:ext cx="432619" cy="432619"/>
          </a:xfrm>
          <a:prstGeom prst="ellipse">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3" name="Text Placeholder 3">
            <a:extLst>
              <a:ext uri="{FF2B5EF4-FFF2-40B4-BE49-F238E27FC236}">
                <a16:creationId xmlns:a16="http://schemas.microsoft.com/office/drawing/2014/main" id="{30E75703-3B4A-1649-8ABA-DB20848AFED1}"/>
              </a:ext>
            </a:extLst>
          </p:cNvPr>
          <p:cNvSpPr txBox="1">
            <a:spLocks/>
          </p:cNvSpPr>
          <p:nvPr/>
        </p:nvSpPr>
        <p:spPr>
          <a:xfrm>
            <a:off x="7767852" y="2019989"/>
            <a:ext cx="356325" cy="421474"/>
          </a:xfrm>
          <a:prstGeom prst="rect">
            <a:avLst/>
          </a:prstGeom>
        </p:spPr>
        <p:txBody>
          <a:bodyPr vert="horz" lIns="91440" tIns="45720" rIns="91440" bIns="45720" rtlCol="0">
            <a:noAutofit/>
          </a:bodyPr>
          <a:lstStyle>
            <a:lvl1pPr marL="446088" indent="-439738" algn="l" defTabSz="914400" rtl="0" eaLnBrk="1" latinLnBrk="0" hangingPunct="1">
              <a:lnSpc>
                <a:spcPct val="90000"/>
              </a:lnSpc>
              <a:spcBef>
                <a:spcPts val="1000"/>
              </a:spcBef>
              <a:spcAft>
                <a:spcPts val="1000"/>
              </a:spcAft>
              <a:buSzPct val="90000"/>
              <a:buFontTx/>
              <a:buBlip>
                <a:blip r:embed="rId2"/>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3"/>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350" marR="0" lvl="0" indent="0" algn="ctr" defTabSz="914400" rtl="0" eaLnBrk="1" fontAlgn="auto" latinLnBrk="0" hangingPunct="1">
              <a:lnSpc>
                <a:spcPct val="90000"/>
              </a:lnSpc>
              <a:spcBef>
                <a:spcPts val="1000"/>
              </a:spcBef>
              <a:spcAft>
                <a:spcPts val="1000"/>
              </a:spcAft>
              <a:buClrTx/>
              <a:buSzPct val="90000"/>
              <a:buFontTx/>
              <a:buNone/>
              <a:tabLst/>
              <a:defRPr/>
            </a:pPr>
            <a:r>
              <a:rPr kumimoji="0" lang="en-US" sz="2000" b="1" i="0" u="none" strike="noStrike" kern="1200" cap="none" spc="0" normalizeH="0" baseline="0" noProof="0" dirty="0">
                <a:ln>
                  <a:noFill/>
                </a:ln>
                <a:solidFill>
                  <a:srgbClr val="FFFFFF"/>
                </a:solidFill>
                <a:effectLst/>
                <a:uLnTx/>
                <a:uFillTx/>
                <a:latin typeface="Graphik" panose="020B0503030202060203" pitchFamily="34" charset="77"/>
              </a:rPr>
              <a:t>3</a:t>
            </a:r>
          </a:p>
          <a:p>
            <a:pPr marL="6350" marR="0" lvl="0" indent="0" algn="l" defTabSz="914400" rtl="0" eaLnBrk="1" fontAlgn="auto" latinLnBrk="0" hangingPunct="1">
              <a:lnSpc>
                <a:spcPct val="90000"/>
              </a:lnSpc>
              <a:spcBef>
                <a:spcPts val="1000"/>
              </a:spcBef>
              <a:spcAft>
                <a:spcPts val="1000"/>
              </a:spcAft>
              <a:buClrTx/>
              <a:buSzPct val="90000"/>
              <a:buFontTx/>
              <a:buNone/>
              <a:tabLst/>
              <a:defRPr/>
            </a:pPr>
            <a:endParaRPr kumimoji="0" lang="en-US" sz="3600" b="1" i="0" u="none" strike="noStrike" kern="1200" cap="none" spc="0" normalizeH="0" baseline="0" noProof="0" dirty="0">
              <a:ln>
                <a:noFill/>
              </a:ln>
              <a:solidFill>
                <a:srgbClr val="000000"/>
              </a:solidFill>
              <a:effectLst/>
              <a:uLnTx/>
              <a:uFillTx/>
              <a:latin typeface="Graphik" panose="020B0503030202060203" pitchFamily="34" charset="77"/>
            </a:endParaRPr>
          </a:p>
        </p:txBody>
      </p:sp>
    </p:spTree>
    <p:extLst>
      <p:ext uri="{BB962C8B-B14F-4D97-AF65-F5344CB8AC3E}">
        <p14:creationId xmlns:p14="http://schemas.microsoft.com/office/powerpoint/2010/main" val="762872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Text Placeholder 3">
            <a:extLst>
              <a:ext uri="{FF2B5EF4-FFF2-40B4-BE49-F238E27FC236}">
                <a16:creationId xmlns:a16="http://schemas.microsoft.com/office/drawing/2014/main" id="{4CC77ED0-3D4A-4344-A8A4-600582B307AD}"/>
              </a:ext>
            </a:extLst>
          </p:cNvPr>
          <p:cNvSpPr txBox="1">
            <a:spLocks/>
          </p:cNvSpPr>
          <p:nvPr/>
        </p:nvSpPr>
        <p:spPr>
          <a:xfrm>
            <a:off x="1729569" y="2043139"/>
            <a:ext cx="3483225" cy="1525645"/>
          </a:xfrm>
          <a:prstGeom prst="rect">
            <a:avLst/>
          </a:prstGeom>
        </p:spPr>
        <p:txBody>
          <a:bodyPr vert="horz" lIns="91440" tIns="45720" rIns="91440" bIns="45720" rtlCol="0">
            <a:noAutofit/>
          </a:bodyPr>
          <a:lstStyle>
            <a:lvl1pPr marL="446088" indent="-439738" algn="l" defTabSz="914400" rtl="0" eaLnBrk="1" latinLnBrk="0" hangingPunct="1">
              <a:lnSpc>
                <a:spcPct val="90000"/>
              </a:lnSpc>
              <a:spcBef>
                <a:spcPts val="1000"/>
              </a:spcBef>
              <a:spcAft>
                <a:spcPts val="1000"/>
              </a:spcAft>
              <a:buSzPct val="90000"/>
              <a:buFontTx/>
              <a:buBlip>
                <a:blip r:embed="rId2"/>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3"/>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63550" marR="0" lvl="0" indent="-457200" algn="l" defTabSz="914400" rtl="0" eaLnBrk="1" fontAlgn="auto" latinLnBrk="0" hangingPunct="1">
              <a:lnSpc>
                <a:spcPct val="90000"/>
              </a:lnSpc>
              <a:spcBef>
                <a:spcPts val="1000"/>
              </a:spcBef>
              <a:spcAft>
                <a:spcPts val="1000"/>
              </a:spcAft>
              <a:buClrTx/>
              <a:buSzPct val="90000"/>
              <a:buFontTx/>
              <a:buAutoNum type="arabicPeriod"/>
              <a:tabLst/>
              <a:defRPr/>
            </a:pPr>
            <a:r>
              <a:rPr kumimoji="0" lang="es-ES" sz="2000" b="1" i="0" u="none" strike="noStrike" kern="1200" cap="none" spc="0" normalizeH="0" baseline="0" noProof="0" dirty="0" err="1">
                <a:ln>
                  <a:noFill/>
                </a:ln>
                <a:solidFill>
                  <a:srgbClr val="000000"/>
                </a:solidFill>
                <a:effectLst/>
                <a:uLnTx/>
                <a:uFillTx/>
                <a:latin typeface="Graphik" panose="020B0503030202060203" pitchFamily="34" charset="77"/>
              </a:rPr>
              <a:t>Power</a:t>
            </a:r>
            <a:r>
              <a:rPr kumimoji="0" lang="es-ES" sz="2000" b="1" i="0" u="none" strike="noStrike" kern="1200" cap="none" spc="0" normalizeH="0" baseline="0" noProof="0" dirty="0">
                <a:ln>
                  <a:noFill/>
                </a:ln>
                <a:solidFill>
                  <a:srgbClr val="000000"/>
                </a:solidFill>
                <a:effectLst/>
                <a:uLnTx/>
                <a:uFillTx/>
                <a:latin typeface="Graphik" panose="020B0503030202060203" pitchFamily="34" charset="77"/>
              </a:rPr>
              <a:t> </a:t>
            </a:r>
            <a:r>
              <a:rPr kumimoji="0" lang="es-ES" sz="2000" b="1" i="0" u="none" strike="noStrike" kern="1200" cap="none" spc="0" normalizeH="0" baseline="0" noProof="0" dirty="0" err="1">
                <a:ln>
                  <a:noFill/>
                </a:ln>
                <a:solidFill>
                  <a:srgbClr val="000000"/>
                </a:solidFill>
                <a:effectLst/>
                <a:uLnTx/>
                <a:uFillTx/>
                <a:latin typeface="Graphik" panose="020B0503030202060203" pitchFamily="34" charset="77"/>
              </a:rPr>
              <a:t>Users</a:t>
            </a:r>
            <a:endParaRPr kumimoji="0" lang="es-MX" sz="2000" b="1" i="0" u="none" strike="noStrike" kern="1200" cap="none" spc="0" normalizeH="0" baseline="0" noProof="0" dirty="0">
              <a:ln>
                <a:noFill/>
              </a:ln>
              <a:solidFill>
                <a:srgbClr val="000000"/>
              </a:solidFill>
              <a:effectLst/>
              <a:uLnTx/>
              <a:uFillTx/>
              <a:latin typeface="Graphik" panose="020B0503030202060203" pitchFamily="34" charset="77"/>
            </a:endParaRPr>
          </a:p>
          <a:p>
            <a:pPr marL="6350" marR="0" lvl="0" indent="0" algn="l" defTabSz="914400" rtl="0" eaLnBrk="1" fontAlgn="auto" latinLnBrk="0" hangingPunct="1">
              <a:lnSpc>
                <a:spcPct val="90000"/>
              </a:lnSpc>
              <a:spcBef>
                <a:spcPts val="1000"/>
              </a:spcBef>
              <a:spcAft>
                <a:spcPts val="1000"/>
              </a:spcAft>
              <a:buClrTx/>
              <a:buSzPct val="90000"/>
              <a:buNone/>
              <a:tabLst/>
              <a:defRPr/>
            </a:pPr>
            <a:r>
              <a:rPr kumimoji="0" lang="en-US" sz="1200" b="1" u="none" strike="noStrike" kern="1200" cap="none" spc="0" normalizeH="0" baseline="0" noProof="0" dirty="0">
                <a:ln>
                  <a:noFill/>
                </a:ln>
                <a:solidFill>
                  <a:srgbClr val="F28D2A"/>
                </a:solidFill>
                <a:effectLst/>
                <a:uLnTx/>
                <a:uFillTx/>
                <a:latin typeface="Graphik Semibold" panose="020B0503030202060203" pitchFamily="34" charset="77"/>
              </a:rPr>
              <a:t>Description: </a:t>
            </a:r>
            <a:r>
              <a:rPr kumimoji="0" lang="en-US" sz="1200" b="0" i="0" u="none" strike="noStrike" kern="1200" cap="none" spc="0" normalizeH="0" baseline="0" noProof="0" dirty="0">
                <a:ln>
                  <a:noFill/>
                </a:ln>
                <a:solidFill>
                  <a:srgbClr val="000000"/>
                </a:solidFill>
                <a:effectLst/>
                <a:uLnTx/>
                <a:uFillTx/>
                <a:latin typeface="Graphik Light" charset="0"/>
              </a:rPr>
              <a:t>These users are responsible for more technical aspects of the Intranet including configuration, creation of new sites and advanced features that require a technical background.</a:t>
            </a:r>
          </a:p>
          <a:p>
            <a:pPr marL="6350" marR="0" lvl="0" indent="0" algn="l" defTabSz="914400" rtl="0" eaLnBrk="1" fontAlgn="auto" latinLnBrk="0" hangingPunct="1">
              <a:lnSpc>
                <a:spcPct val="90000"/>
              </a:lnSpc>
              <a:spcBef>
                <a:spcPts val="1000"/>
              </a:spcBef>
              <a:spcAft>
                <a:spcPts val="1000"/>
              </a:spcAft>
              <a:buClrTx/>
              <a:buSzPct val="90000"/>
              <a:buNone/>
              <a:tabLst/>
              <a:defRPr/>
            </a:pPr>
            <a:r>
              <a:rPr kumimoji="0" lang="en-US" sz="1200" b="1" u="none" strike="noStrike" kern="1200" cap="none" spc="0" normalizeH="0" baseline="0" noProof="0" dirty="0">
                <a:ln>
                  <a:noFill/>
                </a:ln>
                <a:solidFill>
                  <a:srgbClr val="345BA7"/>
                </a:solidFill>
                <a:effectLst/>
                <a:uLnTx/>
                <a:uFillTx/>
                <a:latin typeface="Graphik Semibold" panose="020B0503030202060203" pitchFamily="34" charset="77"/>
              </a:rPr>
              <a:t>Core </a:t>
            </a:r>
            <a:r>
              <a:rPr lang="en-US" sz="1200" b="1" dirty="0">
                <a:solidFill>
                  <a:srgbClr val="345BA7"/>
                </a:solidFill>
                <a:latin typeface="Graphik Semibold" panose="020B0503030202060203" pitchFamily="34" charset="77"/>
              </a:rPr>
              <a:t>Responsibilities:</a:t>
            </a:r>
            <a:endParaRPr kumimoji="0" lang="en-US" sz="1200" b="1" u="none" strike="noStrike" kern="1200" cap="none" spc="0" normalizeH="0" baseline="0" noProof="0" dirty="0">
              <a:ln>
                <a:noFill/>
              </a:ln>
              <a:solidFill>
                <a:srgbClr val="345BA7"/>
              </a:solidFill>
              <a:effectLst/>
              <a:uLnTx/>
              <a:uFillTx/>
              <a:latin typeface="Graphik Semibold" panose="020B0503030202060203" pitchFamily="34" charset="77"/>
            </a:endParaRPr>
          </a:p>
          <a:p>
            <a:pPr marL="446088" marR="0" lvl="0" indent="-439738" algn="l" defTabSz="914400" rtl="0" eaLnBrk="1" fontAlgn="auto" latinLnBrk="0" hangingPunct="1">
              <a:lnSpc>
                <a:spcPct val="90000"/>
              </a:lnSpc>
              <a:spcBef>
                <a:spcPts val="1000"/>
              </a:spcBef>
              <a:spcAft>
                <a:spcPts val="1000"/>
              </a:spcAft>
              <a:buClrTx/>
              <a:buSzPct val="90000"/>
              <a:buFontTx/>
              <a:buBlip>
                <a:blip r:embed="rId2"/>
              </a:buBlip>
              <a:tabLst/>
              <a:defRPr/>
            </a:pPr>
            <a:r>
              <a:rPr lang="en-US" sz="1200" dirty="0">
                <a:solidFill>
                  <a:srgbClr val="000000"/>
                </a:solidFill>
              </a:rPr>
              <a:t>Take requests from content authors and owners to make configuration changes on the site.</a:t>
            </a:r>
          </a:p>
          <a:p>
            <a:pPr marL="446088" marR="0" lvl="0" indent="-439738" algn="l" defTabSz="914400" rtl="0" eaLnBrk="1" fontAlgn="auto" latinLnBrk="0" hangingPunct="1">
              <a:lnSpc>
                <a:spcPct val="90000"/>
              </a:lnSpc>
              <a:spcBef>
                <a:spcPts val="1000"/>
              </a:spcBef>
              <a:spcAft>
                <a:spcPts val="1000"/>
              </a:spcAft>
              <a:buClrTx/>
              <a:buSzPct val="90000"/>
              <a:buFontTx/>
              <a:buBlip>
                <a:blip r:embed="rId2"/>
              </a:buBlip>
              <a:tabLst/>
              <a:defRPr/>
            </a:pPr>
            <a:r>
              <a:rPr kumimoji="0" lang="en-US" sz="1200" b="0" i="0" u="none" strike="noStrike" kern="1200" cap="none" spc="0" normalizeH="0" baseline="0" noProof="0" dirty="0">
                <a:ln>
                  <a:noFill/>
                </a:ln>
                <a:solidFill>
                  <a:srgbClr val="000000"/>
                </a:solidFill>
                <a:effectLst/>
                <a:uLnTx/>
                <a:uFillTx/>
                <a:latin typeface="Graphik Light" charset="0"/>
              </a:rPr>
              <a:t>Provide feedback to the Intranet Owner about technical issue relating to the site.</a:t>
            </a:r>
          </a:p>
          <a:p>
            <a:pPr marL="446088" marR="0" lvl="0" indent="-439738" algn="l" defTabSz="914400" rtl="0" eaLnBrk="1" fontAlgn="auto" latinLnBrk="0" hangingPunct="1">
              <a:lnSpc>
                <a:spcPct val="90000"/>
              </a:lnSpc>
              <a:spcBef>
                <a:spcPts val="1000"/>
              </a:spcBef>
              <a:spcAft>
                <a:spcPts val="1000"/>
              </a:spcAft>
              <a:buClrTx/>
              <a:buSzPct val="90000"/>
              <a:buFontTx/>
              <a:buBlip>
                <a:blip r:embed="rId2"/>
              </a:buBlip>
              <a:tabLst/>
              <a:defRPr/>
            </a:pPr>
            <a:r>
              <a:rPr lang="en-US" sz="1200" dirty="0">
                <a:solidFill>
                  <a:srgbClr val="000000"/>
                </a:solidFill>
              </a:rPr>
              <a:t>Be responsible for configuring sites or functional areas on the Intranet.</a:t>
            </a:r>
            <a:endParaRPr kumimoji="0" lang="en-US" sz="1200" b="0" i="0" u="none" strike="noStrike" kern="1200" cap="none" spc="0" normalizeH="0" baseline="0" noProof="0" dirty="0">
              <a:ln>
                <a:noFill/>
              </a:ln>
              <a:solidFill>
                <a:srgbClr val="000000"/>
              </a:solidFill>
              <a:effectLst/>
              <a:uLnTx/>
              <a:uFillTx/>
              <a:latin typeface="Graphik Light" charset="0"/>
            </a:endParaRPr>
          </a:p>
        </p:txBody>
      </p:sp>
      <p:sp>
        <p:nvSpPr>
          <p:cNvPr id="39" name="object 18">
            <a:extLst>
              <a:ext uri="{FF2B5EF4-FFF2-40B4-BE49-F238E27FC236}">
                <a16:creationId xmlns:a16="http://schemas.microsoft.com/office/drawing/2014/main" id="{BB63AC1B-8EAC-0240-BF16-1D543CA6C029}"/>
              </a:ext>
            </a:extLst>
          </p:cNvPr>
          <p:cNvSpPr/>
          <p:nvPr/>
        </p:nvSpPr>
        <p:spPr>
          <a:xfrm>
            <a:off x="1587" y="6462713"/>
            <a:ext cx="11428730" cy="395605"/>
          </a:xfrm>
          <a:custGeom>
            <a:avLst/>
            <a:gdLst/>
            <a:ahLst/>
            <a:cxnLst/>
            <a:rect l="l" t="t" r="r" b="b"/>
            <a:pathLst>
              <a:path w="11428730" h="395604">
                <a:moveTo>
                  <a:pt x="11428412" y="0"/>
                </a:moveTo>
                <a:lnTo>
                  <a:pt x="0" y="0"/>
                </a:lnTo>
                <a:lnTo>
                  <a:pt x="0" y="395287"/>
                </a:lnTo>
                <a:lnTo>
                  <a:pt x="11428412" y="395287"/>
                </a:lnTo>
                <a:lnTo>
                  <a:pt x="11428412" y="0"/>
                </a:lnTo>
                <a:close/>
              </a:path>
            </a:pathLst>
          </a:custGeom>
          <a:solidFill>
            <a:srgbClr val="FFFFFF"/>
          </a:solidFill>
        </p:spPr>
        <p:txBody>
          <a:bodyPr wrap="square" lIns="0" tIns="0" rIns="0" bIns="0" rtlCol="0"/>
          <a:lstStyle/>
          <a:p>
            <a:endParaRPr/>
          </a:p>
        </p:txBody>
      </p:sp>
      <p:sp>
        <p:nvSpPr>
          <p:cNvPr id="48" name="object 44">
            <a:extLst>
              <a:ext uri="{FF2B5EF4-FFF2-40B4-BE49-F238E27FC236}">
                <a16:creationId xmlns:a16="http://schemas.microsoft.com/office/drawing/2014/main" id="{B2EF9C8E-C8F2-1541-AF0E-F9983E4957A7}"/>
              </a:ext>
            </a:extLst>
          </p:cNvPr>
          <p:cNvSpPr/>
          <p:nvPr/>
        </p:nvSpPr>
        <p:spPr>
          <a:xfrm>
            <a:off x="10902952" y="5289553"/>
            <a:ext cx="193040" cy="193040"/>
          </a:xfrm>
          <a:custGeom>
            <a:avLst/>
            <a:gdLst/>
            <a:ahLst/>
            <a:cxnLst/>
            <a:rect l="l" t="t" r="r" b="b"/>
            <a:pathLst>
              <a:path w="193040" h="193039">
                <a:moveTo>
                  <a:pt x="96291" y="192582"/>
                </a:moveTo>
                <a:lnTo>
                  <a:pt x="133770" y="185014"/>
                </a:lnTo>
                <a:lnTo>
                  <a:pt x="164377" y="164377"/>
                </a:lnTo>
                <a:lnTo>
                  <a:pt x="185014" y="133770"/>
                </a:lnTo>
                <a:lnTo>
                  <a:pt x="192582" y="96291"/>
                </a:lnTo>
                <a:lnTo>
                  <a:pt x="185014" y="58807"/>
                </a:lnTo>
                <a:lnTo>
                  <a:pt x="164377" y="28200"/>
                </a:lnTo>
                <a:lnTo>
                  <a:pt x="133770" y="7566"/>
                </a:lnTo>
                <a:lnTo>
                  <a:pt x="96291" y="0"/>
                </a:lnTo>
                <a:lnTo>
                  <a:pt x="58812" y="7566"/>
                </a:lnTo>
                <a:lnTo>
                  <a:pt x="28205" y="28200"/>
                </a:lnTo>
                <a:lnTo>
                  <a:pt x="7567" y="58807"/>
                </a:lnTo>
                <a:lnTo>
                  <a:pt x="0" y="96291"/>
                </a:lnTo>
                <a:lnTo>
                  <a:pt x="7567" y="133770"/>
                </a:lnTo>
                <a:lnTo>
                  <a:pt x="28205" y="164377"/>
                </a:lnTo>
                <a:lnTo>
                  <a:pt x="58812" y="185014"/>
                </a:lnTo>
                <a:lnTo>
                  <a:pt x="96291" y="192582"/>
                </a:lnTo>
                <a:close/>
              </a:path>
            </a:pathLst>
          </a:custGeom>
          <a:ln w="12700">
            <a:solidFill>
              <a:srgbClr val="FFFFFF"/>
            </a:solidFill>
          </a:ln>
        </p:spPr>
        <p:txBody>
          <a:bodyPr wrap="square" lIns="0" tIns="0" rIns="0" bIns="0" rtlCol="0"/>
          <a:lstStyle/>
          <a:p>
            <a:endParaRPr/>
          </a:p>
        </p:txBody>
      </p:sp>
      <p:sp>
        <p:nvSpPr>
          <p:cNvPr id="49" name="object 45">
            <a:extLst>
              <a:ext uri="{FF2B5EF4-FFF2-40B4-BE49-F238E27FC236}">
                <a16:creationId xmlns:a16="http://schemas.microsoft.com/office/drawing/2014/main" id="{6DFBD8CB-AB7D-0841-B111-B902FBEAD3BA}"/>
              </a:ext>
            </a:extLst>
          </p:cNvPr>
          <p:cNvSpPr/>
          <p:nvPr/>
        </p:nvSpPr>
        <p:spPr>
          <a:xfrm>
            <a:off x="11032036" y="5904957"/>
            <a:ext cx="139700" cy="139700"/>
          </a:xfrm>
          <a:custGeom>
            <a:avLst/>
            <a:gdLst/>
            <a:ahLst/>
            <a:cxnLst/>
            <a:rect l="l" t="t" r="r" b="b"/>
            <a:pathLst>
              <a:path w="139700" h="139700">
                <a:moveTo>
                  <a:pt x="69850" y="139699"/>
                </a:moveTo>
                <a:lnTo>
                  <a:pt x="97041" y="134211"/>
                </a:lnTo>
                <a:lnTo>
                  <a:pt x="119243" y="119243"/>
                </a:lnTo>
                <a:lnTo>
                  <a:pt x="134211" y="97041"/>
                </a:lnTo>
                <a:lnTo>
                  <a:pt x="139700" y="69849"/>
                </a:lnTo>
                <a:lnTo>
                  <a:pt x="134211" y="42658"/>
                </a:lnTo>
                <a:lnTo>
                  <a:pt x="119243" y="20456"/>
                </a:lnTo>
                <a:lnTo>
                  <a:pt x="97041" y="5488"/>
                </a:lnTo>
                <a:lnTo>
                  <a:pt x="69850" y="0"/>
                </a:lnTo>
                <a:lnTo>
                  <a:pt x="42658" y="5488"/>
                </a:lnTo>
                <a:lnTo>
                  <a:pt x="20456" y="20456"/>
                </a:lnTo>
                <a:lnTo>
                  <a:pt x="5488" y="42658"/>
                </a:lnTo>
                <a:lnTo>
                  <a:pt x="0" y="69849"/>
                </a:lnTo>
                <a:lnTo>
                  <a:pt x="5488" y="97041"/>
                </a:lnTo>
                <a:lnTo>
                  <a:pt x="20456" y="119243"/>
                </a:lnTo>
                <a:lnTo>
                  <a:pt x="42658" y="134211"/>
                </a:lnTo>
                <a:lnTo>
                  <a:pt x="69850" y="139699"/>
                </a:lnTo>
                <a:close/>
              </a:path>
            </a:pathLst>
          </a:custGeom>
          <a:ln w="12700">
            <a:solidFill>
              <a:srgbClr val="FFFFFF"/>
            </a:solidFill>
          </a:ln>
        </p:spPr>
        <p:txBody>
          <a:bodyPr wrap="square" lIns="0" tIns="0" rIns="0" bIns="0" rtlCol="0"/>
          <a:lstStyle/>
          <a:p>
            <a:endParaRPr/>
          </a:p>
        </p:txBody>
      </p:sp>
      <p:sp>
        <p:nvSpPr>
          <p:cNvPr id="50" name="object 46">
            <a:extLst>
              <a:ext uri="{FF2B5EF4-FFF2-40B4-BE49-F238E27FC236}">
                <a16:creationId xmlns:a16="http://schemas.microsoft.com/office/drawing/2014/main" id="{1C20B84E-71DC-FC4C-B5EA-B588F33B7854}"/>
              </a:ext>
            </a:extLst>
          </p:cNvPr>
          <p:cNvSpPr/>
          <p:nvPr/>
        </p:nvSpPr>
        <p:spPr>
          <a:xfrm>
            <a:off x="10710363" y="6203950"/>
            <a:ext cx="88900" cy="88900"/>
          </a:xfrm>
          <a:custGeom>
            <a:avLst/>
            <a:gdLst/>
            <a:ahLst/>
            <a:cxnLst/>
            <a:rect l="l" t="t" r="r" b="b"/>
            <a:pathLst>
              <a:path w="88900" h="88900">
                <a:moveTo>
                  <a:pt x="44450" y="88900"/>
                </a:moveTo>
                <a:lnTo>
                  <a:pt x="61751" y="85406"/>
                </a:lnTo>
                <a:lnTo>
                  <a:pt x="75880" y="75880"/>
                </a:lnTo>
                <a:lnTo>
                  <a:pt x="85406" y="61751"/>
                </a:lnTo>
                <a:lnTo>
                  <a:pt x="88900" y="44450"/>
                </a:lnTo>
                <a:lnTo>
                  <a:pt x="85406" y="27148"/>
                </a:lnTo>
                <a:lnTo>
                  <a:pt x="75880" y="13019"/>
                </a:lnTo>
                <a:lnTo>
                  <a:pt x="61751" y="3493"/>
                </a:lnTo>
                <a:lnTo>
                  <a:pt x="44450" y="0"/>
                </a:lnTo>
                <a:lnTo>
                  <a:pt x="27148" y="3493"/>
                </a:lnTo>
                <a:lnTo>
                  <a:pt x="13019" y="13019"/>
                </a:lnTo>
                <a:lnTo>
                  <a:pt x="3493" y="27148"/>
                </a:lnTo>
                <a:lnTo>
                  <a:pt x="0" y="44450"/>
                </a:lnTo>
                <a:lnTo>
                  <a:pt x="3493" y="61751"/>
                </a:lnTo>
                <a:lnTo>
                  <a:pt x="13019" y="75880"/>
                </a:lnTo>
                <a:lnTo>
                  <a:pt x="27148" y="85406"/>
                </a:lnTo>
                <a:lnTo>
                  <a:pt x="44450" y="88900"/>
                </a:lnTo>
                <a:close/>
              </a:path>
            </a:pathLst>
          </a:custGeom>
          <a:ln w="12700">
            <a:solidFill>
              <a:srgbClr val="FFFFFF"/>
            </a:solidFill>
          </a:ln>
        </p:spPr>
        <p:txBody>
          <a:bodyPr wrap="square" lIns="0" tIns="0" rIns="0" bIns="0" rtlCol="0"/>
          <a:lstStyle/>
          <a:p>
            <a:endParaRPr/>
          </a:p>
        </p:txBody>
      </p:sp>
      <p:sp>
        <p:nvSpPr>
          <p:cNvPr id="45" name="object 5">
            <a:extLst>
              <a:ext uri="{FF2B5EF4-FFF2-40B4-BE49-F238E27FC236}">
                <a16:creationId xmlns:a16="http://schemas.microsoft.com/office/drawing/2014/main" id="{7AC5D067-1547-B542-ACF2-5B480EE5D39B}"/>
              </a:ext>
            </a:extLst>
          </p:cNvPr>
          <p:cNvSpPr/>
          <p:nvPr/>
        </p:nvSpPr>
        <p:spPr>
          <a:xfrm>
            <a:off x="457200" y="6612470"/>
            <a:ext cx="90716" cy="97167"/>
          </a:xfrm>
          <a:prstGeom prst="rect">
            <a:avLst/>
          </a:prstGeom>
          <a:blipFill>
            <a:blip r:embed="rId4" cstate="print"/>
            <a:stretch>
              <a:fillRect/>
            </a:stretch>
          </a:blipFill>
        </p:spPr>
        <p:txBody>
          <a:bodyPr wrap="square" lIns="0" tIns="0" rIns="0" bIns="0" rtlCol="0"/>
          <a:lstStyle/>
          <a:p>
            <a:endParaRPr/>
          </a:p>
        </p:txBody>
      </p:sp>
      <p:sp>
        <p:nvSpPr>
          <p:cNvPr id="56" name="object 6">
            <a:extLst>
              <a:ext uri="{FF2B5EF4-FFF2-40B4-BE49-F238E27FC236}">
                <a16:creationId xmlns:a16="http://schemas.microsoft.com/office/drawing/2014/main" id="{8D251B3B-B91E-194B-B386-3F725E8C3931}"/>
              </a:ext>
            </a:extLst>
          </p:cNvPr>
          <p:cNvSpPr/>
          <p:nvPr/>
        </p:nvSpPr>
        <p:spPr>
          <a:xfrm>
            <a:off x="578243" y="6609880"/>
            <a:ext cx="113220" cy="102361"/>
          </a:xfrm>
          <a:prstGeom prst="rect">
            <a:avLst/>
          </a:prstGeom>
          <a:blipFill>
            <a:blip r:embed="rId5" cstate="print"/>
            <a:stretch>
              <a:fillRect/>
            </a:stretch>
          </a:blipFill>
        </p:spPr>
        <p:txBody>
          <a:bodyPr wrap="square" lIns="0" tIns="0" rIns="0" bIns="0" rtlCol="0"/>
          <a:lstStyle/>
          <a:p>
            <a:endParaRPr/>
          </a:p>
        </p:txBody>
      </p:sp>
      <p:pic>
        <p:nvPicPr>
          <p:cNvPr id="58" name="Imagen 57">
            <a:extLst>
              <a:ext uri="{FF2B5EF4-FFF2-40B4-BE49-F238E27FC236}">
                <a16:creationId xmlns:a16="http://schemas.microsoft.com/office/drawing/2014/main" id="{1CED7C7B-5987-5B49-B0DF-E1148C1DDB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5258" y="6521253"/>
            <a:ext cx="541686" cy="284830"/>
          </a:xfrm>
          <a:prstGeom prst="rect">
            <a:avLst/>
          </a:prstGeom>
        </p:spPr>
      </p:pic>
      <p:sp>
        <p:nvSpPr>
          <p:cNvPr id="67" name="object 36">
            <a:extLst>
              <a:ext uri="{FF2B5EF4-FFF2-40B4-BE49-F238E27FC236}">
                <a16:creationId xmlns:a16="http://schemas.microsoft.com/office/drawing/2014/main" id="{06E7DC9B-80D5-BA47-ACFF-40D67A8D2BA8}"/>
              </a:ext>
            </a:extLst>
          </p:cNvPr>
          <p:cNvSpPr txBox="1">
            <a:spLocks/>
          </p:cNvSpPr>
          <p:nvPr/>
        </p:nvSpPr>
        <p:spPr>
          <a:xfrm>
            <a:off x="792130" y="6610350"/>
            <a:ext cx="1497013" cy="115888"/>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rgbClr val="A7A8AA"/>
                </a:solidFill>
                <a:latin typeface="Open Sans Light"/>
                <a:ea typeface="+mn-ea"/>
                <a:cs typeface="Open Sans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90"/>
              </a:lnSpc>
            </a:pPr>
            <a:r>
              <a:rPr lang="es-MX" spc="45" dirty="0"/>
              <a:t>http://bonzai-intranet.com/</a:t>
            </a:r>
          </a:p>
        </p:txBody>
      </p:sp>
      <p:sp>
        <p:nvSpPr>
          <p:cNvPr id="68" name="Text Placeholder 3">
            <a:extLst>
              <a:ext uri="{FF2B5EF4-FFF2-40B4-BE49-F238E27FC236}">
                <a16:creationId xmlns:a16="http://schemas.microsoft.com/office/drawing/2014/main" id="{723AF0D4-4DF3-1F48-9AEC-244431C2E902}"/>
              </a:ext>
            </a:extLst>
          </p:cNvPr>
          <p:cNvSpPr txBox="1">
            <a:spLocks/>
          </p:cNvSpPr>
          <p:nvPr/>
        </p:nvSpPr>
        <p:spPr>
          <a:xfrm>
            <a:off x="428624" y="373974"/>
            <a:ext cx="5550145" cy="443533"/>
          </a:xfrm>
          <a:prstGeom prst="rect">
            <a:avLst/>
          </a:prstGeom>
        </p:spPr>
        <p:txBody>
          <a:bodyPr vert="horz" lIns="85725" tIns="42863" rIns="85725" bIns="42863" rtlCol="0">
            <a:noAutofit/>
          </a:bodyPr>
          <a:lstStyle>
            <a:lvl1pPr marL="446088" indent="-439738" algn="l" defTabSz="914400" rtl="0" eaLnBrk="1" latinLnBrk="0" hangingPunct="1">
              <a:lnSpc>
                <a:spcPct val="90000"/>
              </a:lnSpc>
              <a:spcBef>
                <a:spcPts val="1000"/>
              </a:spcBef>
              <a:spcAft>
                <a:spcPts val="1000"/>
              </a:spcAft>
              <a:buSzPct val="90000"/>
              <a:buFontTx/>
              <a:buBlip>
                <a:blip r:embed="rId2"/>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3"/>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953" indent="0" defTabSz="857250">
              <a:spcBef>
                <a:spcPts val="938"/>
              </a:spcBef>
              <a:spcAft>
                <a:spcPts val="938"/>
              </a:spcAft>
              <a:buNone/>
              <a:defRPr/>
            </a:pPr>
            <a:r>
              <a:rPr lang="en-US" sz="2625" b="1" dirty="0">
                <a:solidFill>
                  <a:srgbClr val="000000"/>
                </a:solidFill>
                <a:latin typeface="Graphik Black" charset="0"/>
                <a:ea typeface="+mn-ea"/>
                <a:cs typeface="+mn-cs"/>
              </a:rPr>
              <a:t>Intranet Core Team Roles &amp; Responsibilities</a:t>
            </a:r>
            <a:endParaRPr lang="en-US" sz="3375" b="1" dirty="0">
              <a:solidFill>
                <a:srgbClr val="000000"/>
              </a:solidFill>
              <a:latin typeface="Graphik" panose="020B0503030202060203" pitchFamily="34" charset="77"/>
            </a:endParaRPr>
          </a:p>
        </p:txBody>
      </p:sp>
      <p:sp>
        <p:nvSpPr>
          <p:cNvPr id="37" name="Elipse 36">
            <a:extLst>
              <a:ext uri="{FF2B5EF4-FFF2-40B4-BE49-F238E27FC236}">
                <a16:creationId xmlns:a16="http://schemas.microsoft.com/office/drawing/2014/main" id="{84CB0584-88E2-8742-ABEC-6F43F6A6992C}"/>
              </a:ext>
            </a:extLst>
          </p:cNvPr>
          <p:cNvSpPr/>
          <p:nvPr/>
        </p:nvSpPr>
        <p:spPr>
          <a:xfrm>
            <a:off x="1667957" y="1988747"/>
            <a:ext cx="432619" cy="432619"/>
          </a:xfrm>
          <a:prstGeom prst="ellipse">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Text Placeholder 3">
            <a:extLst>
              <a:ext uri="{FF2B5EF4-FFF2-40B4-BE49-F238E27FC236}">
                <a16:creationId xmlns:a16="http://schemas.microsoft.com/office/drawing/2014/main" id="{3E164C8D-4987-EA4B-B507-8F56ED05CA97}"/>
              </a:ext>
            </a:extLst>
          </p:cNvPr>
          <p:cNvSpPr txBox="1">
            <a:spLocks/>
          </p:cNvSpPr>
          <p:nvPr/>
        </p:nvSpPr>
        <p:spPr>
          <a:xfrm>
            <a:off x="1706904" y="2019989"/>
            <a:ext cx="356325" cy="421474"/>
          </a:xfrm>
          <a:prstGeom prst="rect">
            <a:avLst/>
          </a:prstGeom>
        </p:spPr>
        <p:txBody>
          <a:bodyPr vert="horz" lIns="91440" tIns="45720" rIns="91440" bIns="45720" rtlCol="0">
            <a:noAutofit/>
          </a:bodyPr>
          <a:lstStyle>
            <a:lvl1pPr marL="446088" indent="-439738" algn="l" defTabSz="914400" rtl="0" eaLnBrk="1" latinLnBrk="0" hangingPunct="1">
              <a:lnSpc>
                <a:spcPct val="90000"/>
              </a:lnSpc>
              <a:spcBef>
                <a:spcPts val="1000"/>
              </a:spcBef>
              <a:spcAft>
                <a:spcPts val="1000"/>
              </a:spcAft>
              <a:buSzPct val="90000"/>
              <a:buFontTx/>
              <a:buBlip>
                <a:blip r:embed="rId2"/>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3"/>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350" marR="0" lvl="0" indent="0" algn="ctr" defTabSz="914400" rtl="0" eaLnBrk="1" fontAlgn="auto" latinLnBrk="0" hangingPunct="1">
              <a:lnSpc>
                <a:spcPct val="90000"/>
              </a:lnSpc>
              <a:spcBef>
                <a:spcPts val="1000"/>
              </a:spcBef>
              <a:spcAft>
                <a:spcPts val="1000"/>
              </a:spcAft>
              <a:buClrTx/>
              <a:buSzPct val="90000"/>
              <a:buFontTx/>
              <a:buNone/>
              <a:tabLst/>
              <a:defRPr/>
            </a:pPr>
            <a:r>
              <a:rPr kumimoji="0" lang="en-US" sz="2000" b="1" i="0" u="none" strike="noStrike" kern="1200" cap="none" spc="0" normalizeH="0" baseline="0" noProof="0" dirty="0">
                <a:ln>
                  <a:noFill/>
                </a:ln>
                <a:solidFill>
                  <a:srgbClr val="FFFFFF"/>
                </a:solidFill>
                <a:effectLst/>
                <a:uLnTx/>
                <a:uFillTx/>
                <a:latin typeface="Graphik" panose="020B0503030202060203" pitchFamily="34" charset="77"/>
              </a:rPr>
              <a:t>4</a:t>
            </a:r>
          </a:p>
          <a:p>
            <a:pPr marL="6350" marR="0" lvl="0" indent="0" algn="l" defTabSz="914400" rtl="0" eaLnBrk="1" fontAlgn="auto" latinLnBrk="0" hangingPunct="1">
              <a:lnSpc>
                <a:spcPct val="90000"/>
              </a:lnSpc>
              <a:spcBef>
                <a:spcPts val="1000"/>
              </a:spcBef>
              <a:spcAft>
                <a:spcPts val="1000"/>
              </a:spcAft>
              <a:buClrTx/>
              <a:buSzPct val="90000"/>
              <a:buFontTx/>
              <a:buNone/>
              <a:tabLst/>
              <a:defRPr/>
            </a:pPr>
            <a:endParaRPr kumimoji="0" lang="en-US" sz="3600" b="1" i="0" u="none" strike="noStrike" kern="1200" cap="none" spc="0" normalizeH="0" baseline="0" noProof="0" dirty="0">
              <a:ln>
                <a:noFill/>
              </a:ln>
              <a:solidFill>
                <a:srgbClr val="000000"/>
              </a:solidFill>
              <a:effectLst/>
              <a:uLnTx/>
              <a:uFillTx/>
              <a:latin typeface="Graphik" panose="020B0503030202060203" pitchFamily="34" charset="77"/>
            </a:endParaRPr>
          </a:p>
        </p:txBody>
      </p:sp>
      <p:cxnSp>
        <p:nvCxnSpPr>
          <p:cNvPr id="47" name="Conector recto 46">
            <a:extLst>
              <a:ext uri="{FF2B5EF4-FFF2-40B4-BE49-F238E27FC236}">
                <a16:creationId xmlns:a16="http://schemas.microsoft.com/office/drawing/2014/main" id="{8521EF04-39D7-274A-8E08-91662EFDDDCA}"/>
              </a:ext>
            </a:extLst>
          </p:cNvPr>
          <p:cNvCxnSpPr>
            <a:cxnSpLocks/>
          </p:cNvCxnSpPr>
          <p:nvPr/>
        </p:nvCxnSpPr>
        <p:spPr>
          <a:xfrm>
            <a:off x="5595971" y="1910091"/>
            <a:ext cx="0" cy="4093535"/>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00A2F8AC-90A8-B045-8206-CC0B7BB4911B}"/>
              </a:ext>
            </a:extLst>
          </p:cNvPr>
          <p:cNvSpPr txBox="1">
            <a:spLocks/>
          </p:cNvSpPr>
          <p:nvPr/>
        </p:nvSpPr>
        <p:spPr>
          <a:xfrm>
            <a:off x="5989053" y="1910091"/>
            <a:ext cx="3483225" cy="1525645"/>
          </a:xfrm>
          <a:prstGeom prst="rect">
            <a:avLst/>
          </a:prstGeom>
        </p:spPr>
        <p:txBody>
          <a:bodyPr vert="horz" lIns="91440" tIns="45720" rIns="91440" bIns="45720" rtlCol="0">
            <a:noAutofit/>
          </a:bodyPr>
          <a:lstStyle>
            <a:lvl1pPr marL="446088" indent="-439738" algn="l" defTabSz="914400" rtl="0" eaLnBrk="1" latinLnBrk="0" hangingPunct="1">
              <a:lnSpc>
                <a:spcPct val="90000"/>
              </a:lnSpc>
              <a:spcBef>
                <a:spcPts val="1000"/>
              </a:spcBef>
              <a:spcAft>
                <a:spcPts val="1000"/>
              </a:spcAft>
              <a:buSzPct val="90000"/>
              <a:buFontTx/>
              <a:buBlip>
                <a:blip r:embed="rId2"/>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3"/>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63550" marR="0" lvl="0" indent="-457200" algn="l" defTabSz="914400" rtl="0" eaLnBrk="1" fontAlgn="auto" latinLnBrk="0" hangingPunct="1">
              <a:lnSpc>
                <a:spcPct val="90000"/>
              </a:lnSpc>
              <a:spcBef>
                <a:spcPts val="1000"/>
              </a:spcBef>
              <a:spcAft>
                <a:spcPts val="1000"/>
              </a:spcAft>
              <a:buClrTx/>
              <a:buSzPct val="90000"/>
              <a:buFontTx/>
              <a:buAutoNum type="arabicPeriod"/>
              <a:tabLst/>
              <a:defRPr/>
            </a:pPr>
            <a:r>
              <a:rPr kumimoji="0" lang="es-ES" sz="2000" b="1" i="0" u="none" strike="noStrike" kern="1200" cap="none" spc="0" normalizeH="0" baseline="0" noProof="0" dirty="0" err="1">
                <a:ln>
                  <a:noFill/>
                </a:ln>
                <a:solidFill>
                  <a:srgbClr val="000000"/>
                </a:solidFill>
                <a:effectLst/>
                <a:uLnTx/>
                <a:uFillTx/>
                <a:latin typeface="Graphik" panose="020B0503030202060203" pitchFamily="34" charset="77"/>
              </a:rPr>
              <a:t>Department</a:t>
            </a:r>
            <a:r>
              <a:rPr kumimoji="0" lang="es-ES" sz="2000" b="1" i="0" u="none" strike="noStrike" kern="1200" cap="none" spc="0" normalizeH="0" baseline="0" noProof="0" dirty="0">
                <a:ln>
                  <a:noFill/>
                </a:ln>
                <a:solidFill>
                  <a:srgbClr val="000000"/>
                </a:solidFill>
                <a:effectLst/>
                <a:uLnTx/>
                <a:uFillTx/>
                <a:latin typeface="Graphik" panose="020B0503030202060203" pitchFamily="34" charset="77"/>
              </a:rPr>
              <a:t> </a:t>
            </a:r>
            <a:r>
              <a:rPr kumimoji="0" lang="es-ES" sz="2000" b="1" i="0" u="none" strike="noStrike" kern="1200" cap="none" spc="0" normalizeH="0" baseline="0" noProof="0" dirty="0" err="1">
                <a:ln>
                  <a:noFill/>
                </a:ln>
                <a:solidFill>
                  <a:srgbClr val="000000"/>
                </a:solidFill>
                <a:effectLst/>
                <a:uLnTx/>
                <a:uFillTx/>
                <a:latin typeface="Graphik" panose="020B0503030202060203" pitchFamily="34" charset="77"/>
              </a:rPr>
              <a:t>or</a:t>
            </a:r>
            <a:r>
              <a:rPr kumimoji="0" lang="es-ES" sz="2000" b="1" i="0" u="none" strike="noStrike" kern="1200" cap="none" spc="0" normalizeH="0" baseline="0" noProof="0" dirty="0">
                <a:ln>
                  <a:noFill/>
                </a:ln>
                <a:solidFill>
                  <a:srgbClr val="000000"/>
                </a:solidFill>
                <a:effectLst/>
                <a:uLnTx/>
                <a:uFillTx/>
                <a:latin typeface="Graphik" panose="020B0503030202060203" pitchFamily="34" charset="77"/>
              </a:rPr>
              <a:t> </a:t>
            </a:r>
            <a:r>
              <a:rPr kumimoji="0" lang="es-ES" sz="2000" b="1" i="0" u="none" strike="noStrike" kern="1200" cap="none" spc="0" normalizeH="0" baseline="0" noProof="0" dirty="0" err="1">
                <a:ln>
                  <a:noFill/>
                </a:ln>
                <a:solidFill>
                  <a:srgbClr val="000000"/>
                </a:solidFill>
                <a:effectLst/>
                <a:uLnTx/>
                <a:uFillTx/>
                <a:latin typeface="Graphik" panose="020B0503030202060203" pitchFamily="34" charset="77"/>
              </a:rPr>
              <a:t>Area</a:t>
            </a:r>
            <a:r>
              <a:rPr kumimoji="0" lang="es-ES" sz="2000" b="1" i="0" u="none" strike="noStrike" kern="1200" cap="none" spc="0" normalizeH="0" baseline="0" noProof="0" dirty="0">
                <a:ln>
                  <a:noFill/>
                </a:ln>
                <a:solidFill>
                  <a:srgbClr val="000000"/>
                </a:solidFill>
                <a:effectLst/>
                <a:uLnTx/>
                <a:uFillTx/>
                <a:latin typeface="Graphik" panose="020B0503030202060203" pitchFamily="34" charset="77"/>
              </a:rPr>
              <a:t> </a:t>
            </a:r>
            <a:r>
              <a:rPr kumimoji="0" lang="es-ES" sz="2000" b="1" i="0" u="none" strike="noStrike" kern="1200" cap="none" spc="0" normalizeH="0" baseline="0" noProof="0" dirty="0" err="1">
                <a:ln>
                  <a:noFill/>
                </a:ln>
                <a:solidFill>
                  <a:srgbClr val="000000"/>
                </a:solidFill>
                <a:effectLst/>
                <a:uLnTx/>
                <a:uFillTx/>
                <a:latin typeface="Graphik" panose="020B0503030202060203" pitchFamily="34" charset="77"/>
              </a:rPr>
              <a:t>Owners</a:t>
            </a:r>
            <a:endParaRPr kumimoji="0" lang="es-MX" sz="2000" b="1" i="0" u="none" strike="noStrike" kern="1200" cap="none" spc="0" normalizeH="0" baseline="0" noProof="0" dirty="0">
              <a:ln>
                <a:noFill/>
              </a:ln>
              <a:solidFill>
                <a:srgbClr val="000000"/>
              </a:solidFill>
              <a:effectLst/>
              <a:uLnTx/>
              <a:uFillTx/>
              <a:latin typeface="Graphik" panose="020B0503030202060203" pitchFamily="34" charset="77"/>
            </a:endParaRPr>
          </a:p>
          <a:p>
            <a:pPr marL="6350" marR="0" lvl="0" indent="0" algn="l" defTabSz="914400" rtl="0" eaLnBrk="1" fontAlgn="auto" latinLnBrk="0" hangingPunct="1">
              <a:lnSpc>
                <a:spcPct val="90000"/>
              </a:lnSpc>
              <a:spcBef>
                <a:spcPts val="1000"/>
              </a:spcBef>
              <a:spcAft>
                <a:spcPts val="1000"/>
              </a:spcAft>
              <a:buClrTx/>
              <a:buSzPct val="90000"/>
              <a:buNone/>
              <a:tabLst/>
              <a:defRPr/>
            </a:pPr>
            <a:r>
              <a:rPr kumimoji="0" lang="en-US" sz="1200" b="1" u="none" strike="noStrike" kern="1200" cap="none" spc="0" normalizeH="0" baseline="0" noProof="0" dirty="0">
                <a:ln>
                  <a:noFill/>
                </a:ln>
                <a:solidFill>
                  <a:srgbClr val="F28D2A"/>
                </a:solidFill>
                <a:effectLst/>
                <a:uLnTx/>
                <a:uFillTx/>
                <a:latin typeface="Graphik Semibold" panose="020B0503030202060203" pitchFamily="34" charset="77"/>
              </a:rPr>
              <a:t>Description: </a:t>
            </a:r>
            <a:r>
              <a:rPr kumimoji="0" lang="en-US" sz="1200" b="0" i="0" u="none" strike="noStrike" kern="1200" cap="none" spc="0" normalizeH="0" baseline="0" noProof="0" dirty="0">
                <a:ln>
                  <a:noFill/>
                </a:ln>
                <a:solidFill>
                  <a:srgbClr val="000000"/>
                </a:solidFill>
                <a:effectLst/>
                <a:uLnTx/>
                <a:uFillTx/>
                <a:latin typeface="Graphik Light" charset="0"/>
              </a:rPr>
              <a:t>Are responsible for content within a particular department or area. These users are the ultimate owners of content and functionality across a range of a site.</a:t>
            </a:r>
          </a:p>
          <a:p>
            <a:pPr marL="6350" marR="0" lvl="0" indent="0" algn="l" defTabSz="914400" rtl="0" eaLnBrk="1" fontAlgn="auto" latinLnBrk="0" hangingPunct="1">
              <a:lnSpc>
                <a:spcPct val="90000"/>
              </a:lnSpc>
              <a:spcBef>
                <a:spcPts val="1000"/>
              </a:spcBef>
              <a:spcAft>
                <a:spcPts val="1000"/>
              </a:spcAft>
              <a:buClrTx/>
              <a:buSzPct val="90000"/>
              <a:buNone/>
              <a:tabLst/>
              <a:defRPr/>
            </a:pPr>
            <a:r>
              <a:rPr kumimoji="0" lang="en-US" sz="1200" b="1" u="none" strike="noStrike" kern="1200" cap="none" spc="0" normalizeH="0" baseline="0" noProof="0" dirty="0">
                <a:ln>
                  <a:noFill/>
                </a:ln>
                <a:solidFill>
                  <a:srgbClr val="345BA7"/>
                </a:solidFill>
                <a:effectLst/>
                <a:uLnTx/>
                <a:uFillTx/>
                <a:latin typeface="Graphik Semibold" panose="020B0503030202060203" pitchFamily="34" charset="77"/>
              </a:rPr>
              <a:t>Core </a:t>
            </a:r>
            <a:r>
              <a:rPr lang="en-US" sz="1200" b="1" dirty="0">
                <a:solidFill>
                  <a:srgbClr val="345BA7"/>
                </a:solidFill>
                <a:latin typeface="Graphik Semibold" panose="020B0503030202060203" pitchFamily="34" charset="77"/>
              </a:rPr>
              <a:t>Responsibilities:</a:t>
            </a:r>
            <a:endParaRPr kumimoji="0" lang="en-US" sz="1200" b="1" u="none" strike="noStrike" kern="1200" cap="none" spc="0" normalizeH="0" baseline="0" noProof="0" dirty="0">
              <a:ln>
                <a:noFill/>
              </a:ln>
              <a:solidFill>
                <a:srgbClr val="345BA7"/>
              </a:solidFill>
              <a:effectLst/>
              <a:uLnTx/>
              <a:uFillTx/>
              <a:latin typeface="Graphik Semibold" panose="020B0503030202060203" pitchFamily="34" charset="77"/>
            </a:endParaRPr>
          </a:p>
          <a:p>
            <a:pPr marL="446088" marR="0" lvl="0" indent="-439738" algn="l" defTabSz="914400" rtl="0" eaLnBrk="1" fontAlgn="auto" latinLnBrk="0" hangingPunct="1">
              <a:lnSpc>
                <a:spcPct val="90000"/>
              </a:lnSpc>
              <a:spcBef>
                <a:spcPts val="1000"/>
              </a:spcBef>
              <a:spcAft>
                <a:spcPts val="1000"/>
              </a:spcAft>
              <a:buClrTx/>
              <a:buSzPct val="90000"/>
              <a:buFontTx/>
              <a:buBlip>
                <a:blip r:embed="rId2"/>
              </a:buBlip>
              <a:tabLst/>
              <a:defRPr/>
            </a:pPr>
            <a:r>
              <a:rPr lang="en-US" sz="1200" dirty="0">
                <a:solidFill>
                  <a:srgbClr val="000000"/>
                </a:solidFill>
              </a:rPr>
              <a:t>Own content and provide feedback to Intranet authors and approvers.</a:t>
            </a:r>
          </a:p>
          <a:p>
            <a:pPr marL="446088" marR="0" lvl="0" indent="-439738" algn="l" defTabSz="914400" rtl="0" eaLnBrk="1" fontAlgn="auto" latinLnBrk="0" hangingPunct="1">
              <a:lnSpc>
                <a:spcPct val="90000"/>
              </a:lnSpc>
              <a:spcBef>
                <a:spcPts val="1000"/>
              </a:spcBef>
              <a:spcAft>
                <a:spcPts val="1000"/>
              </a:spcAft>
              <a:buClrTx/>
              <a:buSzPct val="90000"/>
              <a:buFontTx/>
              <a:buBlip>
                <a:blip r:embed="rId2"/>
              </a:buBlip>
              <a:tabLst/>
              <a:defRPr/>
            </a:pPr>
            <a:r>
              <a:rPr kumimoji="0" lang="en-US" sz="1200" b="0" i="0" u="none" strike="noStrike" kern="1200" cap="none" spc="0" normalizeH="0" baseline="0" noProof="0" dirty="0">
                <a:ln>
                  <a:noFill/>
                </a:ln>
                <a:solidFill>
                  <a:srgbClr val="000000"/>
                </a:solidFill>
                <a:effectLst/>
                <a:uLnTx/>
                <a:uFillTx/>
                <a:latin typeface="Graphik Light" charset="0"/>
              </a:rPr>
              <a:t>Ensure that con</a:t>
            </a:r>
            <a:r>
              <a:rPr lang="en-US" sz="1200" dirty="0">
                <a:solidFill>
                  <a:srgbClr val="000000"/>
                </a:solidFill>
              </a:rPr>
              <a:t>tent is up to standard.</a:t>
            </a:r>
          </a:p>
          <a:p>
            <a:pPr marL="446088" marR="0" lvl="0" indent="-439738" algn="l" defTabSz="914400" rtl="0" eaLnBrk="1" fontAlgn="auto" latinLnBrk="0" hangingPunct="1">
              <a:lnSpc>
                <a:spcPct val="90000"/>
              </a:lnSpc>
              <a:spcBef>
                <a:spcPts val="1000"/>
              </a:spcBef>
              <a:spcAft>
                <a:spcPts val="1000"/>
              </a:spcAft>
              <a:buClrTx/>
              <a:buSzPct val="90000"/>
              <a:buFontTx/>
              <a:buBlip>
                <a:blip r:embed="rId2"/>
              </a:buBlip>
              <a:tabLst/>
              <a:defRPr/>
            </a:pPr>
            <a:r>
              <a:rPr kumimoji="0" lang="en-US" sz="1200" b="0" i="0" u="none" strike="noStrike" kern="1200" cap="none" spc="0" normalizeH="0" baseline="0" noProof="0" dirty="0">
                <a:ln>
                  <a:noFill/>
                </a:ln>
                <a:solidFill>
                  <a:srgbClr val="000000"/>
                </a:solidFill>
                <a:effectLst/>
                <a:uLnTx/>
                <a:uFillTx/>
                <a:latin typeface="Graphik Light" charset="0"/>
              </a:rPr>
              <a:t>Ask power users to make technical changes if necessary.</a:t>
            </a:r>
          </a:p>
        </p:txBody>
      </p:sp>
      <p:sp>
        <p:nvSpPr>
          <p:cNvPr id="24" name="Elipse 23">
            <a:extLst>
              <a:ext uri="{FF2B5EF4-FFF2-40B4-BE49-F238E27FC236}">
                <a16:creationId xmlns:a16="http://schemas.microsoft.com/office/drawing/2014/main" id="{2D5DD6D5-A295-0A4F-B614-3589FABC2C52}"/>
              </a:ext>
            </a:extLst>
          </p:cNvPr>
          <p:cNvSpPr/>
          <p:nvPr/>
        </p:nvSpPr>
        <p:spPr>
          <a:xfrm>
            <a:off x="5927441" y="1988747"/>
            <a:ext cx="432619" cy="432619"/>
          </a:xfrm>
          <a:prstGeom prst="ellipse">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Text Placeholder 3">
            <a:extLst>
              <a:ext uri="{FF2B5EF4-FFF2-40B4-BE49-F238E27FC236}">
                <a16:creationId xmlns:a16="http://schemas.microsoft.com/office/drawing/2014/main" id="{12EBE66D-F50E-2B47-BE62-AB79A7F4D545}"/>
              </a:ext>
            </a:extLst>
          </p:cNvPr>
          <p:cNvSpPr txBox="1">
            <a:spLocks/>
          </p:cNvSpPr>
          <p:nvPr/>
        </p:nvSpPr>
        <p:spPr>
          <a:xfrm>
            <a:off x="5966388" y="2019989"/>
            <a:ext cx="356325" cy="421474"/>
          </a:xfrm>
          <a:prstGeom prst="rect">
            <a:avLst/>
          </a:prstGeom>
        </p:spPr>
        <p:txBody>
          <a:bodyPr vert="horz" lIns="91440" tIns="45720" rIns="91440" bIns="45720" rtlCol="0">
            <a:noAutofit/>
          </a:bodyPr>
          <a:lstStyle>
            <a:lvl1pPr marL="446088" indent="-439738" algn="l" defTabSz="914400" rtl="0" eaLnBrk="1" latinLnBrk="0" hangingPunct="1">
              <a:lnSpc>
                <a:spcPct val="90000"/>
              </a:lnSpc>
              <a:spcBef>
                <a:spcPts val="1000"/>
              </a:spcBef>
              <a:spcAft>
                <a:spcPts val="1000"/>
              </a:spcAft>
              <a:buSzPct val="90000"/>
              <a:buFontTx/>
              <a:buBlip>
                <a:blip r:embed="rId2"/>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3"/>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350" marR="0" lvl="0" indent="0" algn="ctr" defTabSz="914400" rtl="0" eaLnBrk="1" fontAlgn="auto" latinLnBrk="0" hangingPunct="1">
              <a:lnSpc>
                <a:spcPct val="90000"/>
              </a:lnSpc>
              <a:spcBef>
                <a:spcPts val="1000"/>
              </a:spcBef>
              <a:spcAft>
                <a:spcPts val="1000"/>
              </a:spcAft>
              <a:buClrTx/>
              <a:buSzPct val="90000"/>
              <a:buFontTx/>
              <a:buNone/>
              <a:tabLst/>
              <a:defRPr/>
            </a:pPr>
            <a:r>
              <a:rPr kumimoji="0" lang="en-US" sz="2000" b="1" i="0" u="none" strike="noStrike" kern="1200" cap="none" spc="0" normalizeH="0" baseline="0" noProof="0" dirty="0">
                <a:ln>
                  <a:noFill/>
                </a:ln>
                <a:solidFill>
                  <a:srgbClr val="FFFFFF"/>
                </a:solidFill>
                <a:effectLst/>
                <a:uLnTx/>
                <a:uFillTx/>
                <a:latin typeface="Graphik" panose="020B0503030202060203" pitchFamily="34" charset="77"/>
              </a:rPr>
              <a:t>5</a:t>
            </a:r>
          </a:p>
          <a:p>
            <a:pPr marL="6350" marR="0" lvl="0" indent="0" algn="l" defTabSz="914400" rtl="0" eaLnBrk="1" fontAlgn="auto" latinLnBrk="0" hangingPunct="1">
              <a:lnSpc>
                <a:spcPct val="90000"/>
              </a:lnSpc>
              <a:spcBef>
                <a:spcPts val="1000"/>
              </a:spcBef>
              <a:spcAft>
                <a:spcPts val="1000"/>
              </a:spcAft>
              <a:buClrTx/>
              <a:buSzPct val="90000"/>
              <a:buFontTx/>
              <a:buNone/>
              <a:tabLst/>
              <a:defRPr/>
            </a:pPr>
            <a:endParaRPr kumimoji="0" lang="en-US" sz="3600" b="1" i="0" u="none" strike="noStrike" kern="1200" cap="none" spc="0" normalizeH="0" baseline="0" noProof="0" dirty="0">
              <a:ln>
                <a:noFill/>
              </a:ln>
              <a:solidFill>
                <a:srgbClr val="000000"/>
              </a:solidFill>
              <a:effectLst/>
              <a:uLnTx/>
              <a:uFillTx/>
              <a:latin typeface="Graphik" panose="020B0503030202060203" pitchFamily="34" charset="77"/>
            </a:endParaRPr>
          </a:p>
        </p:txBody>
      </p:sp>
    </p:spTree>
    <p:extLst>
      <p:ext uri="{BB962C8B-B14F-4D97-AF65-F5344CB8AC3E}">
        <p14:creationId xmlns:p14="http://schemas.microsoft.com/office/powerpoint/2010/main" val="986995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2948074-6EC7-E541-8888-7EE311906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3643807"/>
            <a:ext cx="11430000" cy="6858000"/>
          </a:xfrm>
          <a:prstGeom prst="rect">
            <a:avLst/>
          </a:prstGeom>
        </p:spPr>
      </p:pic>
      <p:sp>
        <p:nvSpPr>
          <p:cNvPr id="5" name="Rectángulo 4">
            <a:extLst>
              <a:ext uri="{FF2B5EF4-FFF2-40B4-BE49-F238E27FC236}">
                <a16:creationId xmlns:a16="http://schemas.microsoft.com/office/drawing/2014/main" id="{11AC76FE-F94A-1F47-8070-3D370A37243E}"/>
              </a:ext>
            </a:extLst>
          </p:cNvPr>
          <p:cNvSpPr/>
          <p:nvPr/>
        </p:nvSpPr>
        <p:spPr>
          <a:xfrm>
            <a:off x="0" y="1"/>
            <a:ext cx="11430000" cy="5185458"/>
          </a:xfrm>
          <a:prstGeom prst="rect">
            <a:avLst/>
          </a:prstGeom>
          <a:solidFill>
            <a:srgbClr val="2D2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object 37">
            <a:extLst>
              <a:ext uri="{FF2B5EF4-FFF2-40B4-BE49-F238E27FC236}">
                <a16:creationId xmlns:a16="http://schemas.microsoft.com/office/drawing/2014/main" id="{AB852D46-1E60-B743-A5D8-9FFC1B8960BC}"/>
              </a:ext>
            </a:extLst>
          </p:cNvPr>
          <p:cNvSpPr txBox="1"/>
          <p:nvPr/>
        </p:nvSpPr>
        <p:spPr>
          <a:xfrm>
            <a:off x="4451865" y="1777189"/>
            <a:ext cx="6172295" cy="2316019"/>
          </a:xfrm>
          <a:prstGeom prst="rect">
            <a:avLst/>
          </a:prstGeom>
        </p:spPr>
        <p:txBody>
          <a:bodyPr vert="horz" wrap="square" lIns="0" tIns="0" rIns="0" bIns="0" rtlCol="0">
            <a:spAutoFit/>
          </a:bodyPr>
          <a:lstStyle/>
          <a:p>
            <a:pPr marL="12700" marR="5080">
              <a:spcBef>
                <a:spcPts val="875"/>
              </a:spcBef>
              <a:tabLst>
                <a:tab pos="241300" algn="l"/>
              </a:tabLst>
            </a:pPr>
            <a:r>
              <a:rPr lang="es-MX" sz="1300" dirty="0">
                <a:solidFill>
                  <a:schemeClr val="bg1"/>
                </a:solidFill>
                <a:latin typeface="Graphik Light" panose="020B0403030202060203" pitchFamily="34" charset="77"/>
                <a:cs typeface="Open Sans Light"/>
              </a:rPr>
              <a:t>BONZAI, a SkyVera company, is an award-winning intranet company that provides ready-to-roll intranets for SharePoint and Office 365. As a Microsoft Certified Gold Partner, BONZAI intranet software and services deliver a better means of communicating, collaborating and engaging with employees for Fortune 500 Enterprise Organizations as well as SMBs. </a:t>
            </a:r>
          </a:p>
          <a:p>
            <a:pPr marL="12700" marR="5080">
              <a:spcBef>
                <a:spcPts val="875"/>
              </a:spcBef>
              <a:tabLst>
                <a:tab pos="241300" algn="l"/>
              </a:tabLst>
            </a:pPr>
            <a:r>
              <a:rPr lang="es-MX" sz="1300" dirty="0">
                <a:solidFill>
                  <a:schemeClr val="bg1"/>
                </a:solidFill>
                <a:latin typeface="Graphik Light" panose="020B0403030202060203" pitchFamily="34" charset="77"/>
                <a:cs typeface="Open Sans Light"/>
              </a:rPr>
              <a:t>At BONZAI, believe that intranets should better connect and engage employees, but not at the expense of a long, drawn-out and often failed custom deployment. With our proven delivery methodologies and seasoned intranet consultants with deep expertise into both Microsoft SharePoint and Office 365, Bonzai gets users through objective setting, design, ownership, launch/roll out and support in as little as eight weeks.</a:t>
            </a:r>
          </a:p>
        </p:txBody>
      </p:sp>
      <p:sp>
        <p:nvSpPr>
          <p:cNvPr id="31" name="Título 52">
            <a:extLst>
              <a:ext uri="{FF2B5EF4-FFF2-40B4-BE49-F238E27FC236}">
                <a16:creationId xmlns:a16="http://schemas.microsoft.com/office/drawing/2014/main" id="{97672091-840C-7F44-9C97-601E53FA8F2C}"/>
              </a:ext>
            </a:extLst>
          </p:cNvPr>
          <p:cNvSpPr>
            <a:spLocks noGrp="1"/>
          </p:cNvSpPr>
          <p:nvPr>
            <p:ph type="title"/>
          </p:nvPr>
        </p:nvSpPr>
        <p:spPr>
          <a:xfrm>
            <a:off x="4451865" y="1048782"/>
            <a:ext cx="5797200" cy="461665"/>
          </a:xfrm>
        </p:spPr>
        <p:txBody>
          <a:bodyPr/>
          <a:lstStyle/>
          <a:p>
            <a:r>
              <a:rPr lang="en-CA" dirty="0">
                <a:solidFill>
                  <a:schemeClr val="bg1"/>
                </a:solidFill>
                <a:latin typeface="Graphik Light" panose="020B0403030202060203" pitchFamily="34" charset="77"/>
              </a:rPr>
              <a:t>About </a:t>
            </a:r>
            <a:r>
              <a:rPr lang="en-CA" b="1" dirty="0">
                <a:solidFill>
                  <a:schemeClr val="bg1"/>
                </a:solidFill>
                <a:latin typeface="Graphik Semibold" panose="020B0503030202060203" pitchFamily="34" charset="77"/>
              </a:rPr>
              <a:t>BONZAI</a:t>
            </a:r>
            <a:endParaRPr lang="es-MX" b="1" dirty="0">
              <a:solidFill>
                <a:schemeClr val="bg1"/>
              </a:solidFill>
              <a:latin typeface="Graphik Semibold" panose="020B0503030202060203" pitchFamily="34" charset="77"/>
            </a:endParaRPr>
          </a:p>
        </p:txBody>
      </p:sp>
      <p:pic>
        <p:nvPicPr>
          <p:cNvPr id="15" name="Imagen 14">
            <a:extLst>
              <a:ext uri="{FF2B5EF4-FFF2-40B4-BE49-F238E27FC236}">
                <a16:creationId xmlns:a16="http://schemas.microsoft.com/office/drawing/2014/main" id="{C695E917-611A-C548-B35C-EEF4F1C13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031" y="5438346"/>
            <a:ext cx="1232821" cy="1232821"/>
          </a:xfrm>
          <a:prstGeom prst="rect">
            <a:avLst/>
          </a:prstGeom>
        </p:spPr>
      </p:pic>
      <p:pic>
        <p:nvPicPr>
          <p:cNvPr id="18" name="Imagen 17">
            <a:extLst>
              <a:ext uri="{FF2B5EF4-FFF2-40B4-BE49-F238E27FC236}">
                <a16:creationId xmlns:a16="http://schemas.microsoft.com/office/drawing/2014/main" id="{2C001FF0-17B4-354C-922B-E8B21A3AA5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6125" y="5558737"/>
            <a:ext cx="1826667" cy="1055504"/>
          </a:xfrm>
          <a:prstGeom prst="rect">
            <a:avLst/>
          </a:prstGeom>
        </p:spPr>
      </p:pic>
      <p:pic>
        <p:nvPicPr>
          <p:cNvPr id="34" name="Imagen 33">
            <a:extLst>
              <a:ext uri="{FF2B5EF4-FFF2-40B4-BE49-F238E27FC236}">
                <a16:creationId xmlns:a16="http://schemas.microsoft.com/office/drawing/2014/main" id="{2517E460-2F29-694D-86F6-E7DC8292E8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1400" y="5452201"/>
            <a:ext cx="8024697" cy="1319617"/>
          </a:xfrm>
          <a:prstGeom prst="rect">
            <a:avLst/>
          </a:prstGeom>
        </p:spPr>
      </p:pic>
      <p:sp>
        <p:nvSpPr>
          <p:cNvPr id="12" name="Rectángulo 11">
            <a:extLst>
              <a:ext uri="{FF2B5EF4-FFF2-40B4-BE49-F238E27FC236}">
                <a16:creationId xmlns:a16="http://schemas.microsoft.com/office/drawing/2014/main" id="{CD41706F-CC03-864F-8681-645CDBC925BE}"/>
              </a:ext>
            </a:extLst>
          </p:cNvPr>
          <p:cNvSpPr/>
          <p:nvPr/>
        </p:nvSpPr>
        <p:spPr>
          <a:xfrm>
            <a:off x="0" y="1"/>
            <a:ext cx="3669175" cy="5185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Imagen 12">
            <a:extLst>
              <a:ext uri="{FF2B5EF4-FFF2-40B4-BE49-F238E27FC236}">
                <a16:creationId xmlns:a16="http://schemas.microsoft.com/office/drawing/2014/main" id="{6ED30B24-FA01-A44C-BBFA-FCFED632E1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463" y="1896477"/>
            <a:ext cx="2648247" cy="1392505"/>
          </a:xfrm>
          <a:prstGeom prst="rect">
            <a:avLst/>
          </a:prstGeom>
        </p:spPr>
      </p:pic>
    </p:spTree>
    <p:extLst>
      <p:ext uri="{BB962C8B-B14F-4D97-AF65-F5344CB8AC3E}">
        <p14:creationId xmlns:p14="http://schemas.microsoft.com/office/powerpoint/2010/main" val="1469986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DB12553-0543-1343-A126-3C0576AF385F}"/>
              </a:ext>
            </a:extLst>
          </p:cNvPr>
          <p:cNvSpPr/>
          <p:nvPr/>
        </p:nvSpPr>
        <p:spPr>
          <a:xfrm>
            <a:off x="0" y="0"/>
            <a:ext cx="11430000" cy="6857999"/>
          </a:xfrm>
          <a:prstGeom prst="rect">
            <a:avLst/>
          </a:prstGeom>
          <a:solidFill>
            <a:srgbClr val="2D2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object 3"/>
          <p:cNvSpPr txBox="1"/>
          <p:nvPr/>
        </p:nvSpPr>
        <p:spPr>
          <a:xfrm>
            <a:off x="4983173" y="4541520"/>
            <a:ext cx="2050414" cy="786626"/>
          </a:xfrm>
          <a:prstGeom prst="rect">
            <a:avLst/>
          </a:prstGeom>
        </p:spPr>
        <p:txBody>
          <a:bodyPr vert="horz" wrap="square" lIns="0" tIns="0" rIns="0" bIns="0" rtlCol="0">
            <a:spAutoFit/>
          </a:bodyPr>
          <a:lstStyle/>
          <a:p>
            <a:pPr marL="12700">
              <a:lnSpc>
                <a:spcPct val="100000"/>
              </a:lnSpc>
            </a:pPr>
            <a:r>
              <a:rPr lang="en-CA" sz="1200">
                <a:solidFill>
                  <a:srgbClr val="FFFFFF"/>
                </a:solidFill>
                <a:latin typeface="Open Sans"/>
                <a:cs typeface="Open Sans"/>
              </a:rPr>
              <a:t>www.</a:t>
            </a:r>
            <a:r>
              <a:rPr sz="1200">
                <a:solidFill>
                  <a:srgbClr val="FFFFFF"/>
                </a:solidFill>
                <a:latin typeface="Open Sans"/>
                <a:cs typeface="Open Sans"/>
              </a:rPr>
              <a:t>bonzai-intranet.com</a:t>
            </a:r>
            <a:endParaRPr sz="1200">
              <a:latin typeface="Open Sans"/>
              <a:cs typeface="Open Sans"/>
            </a:endParaRPr>
          </a:p>
          <a:p>
            <a:pPr marL="12700" marR="5080">
              <a:lnSpc>
                <a:spcPct val="162500"/>
              </a:lnSpc>
            </a:pPr>
            <a:r>
              <a:rPr sz="1200">
                <a:solidFill>
                  <a:srgbClr val="FFFFFF"/>
                </a:solidFill>
                <a:latin typeface="Open Sans"/>
                <a:cs typeface="Open Sans"/>
              </a:rPr>
              <a:t>@</a:t>
            </a:r>
            <a:r>
              <a:rPr sz="1200" err="1">
                <a:solidFill>
                  <a:srgbClr val="FFFFFF"/>
                </a:solidFill>
                <a:latin typeface="Open Sans"/>
                <a:cs typeface="Open Sans"/>
              </a:rPr>
              <a:t>bonzaiintranet</a:t>
            </a:r>
            <a:r>
              <a:rPr sz="1200">
                <a:solidFill>
                  <a:srgbClr val="FFFFFF"/>
                </a:solidFill>
                <a:latin typeface="Open Sans"/>
                <a:cs typeface="Open Sans"/>
              </a:rPr>
              <a:t>  sales@bonzai-intranet.com</a:t>
            </a:r>
            <a:endParaRPr sz="1200">
              <a:latin typeface="Open Sans"/>
              <a:cs typeface="Open Sans"/>
            </a:endParaRPr>
          </a:p>
        </p:txBody>
      </p:sp>
      <p:sp>
        <p:nvSpPr>
          <p:cNvPr id="4" name="object 4"/>
          <p:cNvSpPr txBox="1"/>
          <p:nvPr/>
        </p:nvSpPr>
        <p:spPr>
          <a:xfrm>
            <a:off x="4983173" y="5615940"/>
            <a:ext cx="2119376" cy="854080"/>
          </a:xfrm>
          <a:prstGeom prst="rect">
            <a:avLst/>
          </a:prstGeom>
        </p:spPr>
        <p:txBody>
          <a:bodyPr vert="horz" wrap="square" lIns="0" tIns="0" rIns="0" bIns="0" rtlCol="0">
            <a:spAutoFit/>
          </a:bodyPr>
          <a:lstStyle/>
          <a:p>
            <a:pPr marL="12700">
              <a:lnSpc>
                <a:spcPct val="100000"/>
              </a:lnSpc>
            </a:pPr>
            <a:r>
              <a:rPr sz="1200" dirty="0">
                <a:solidFill>
                  <a:srgbClr val="FFFFFF"/>
                </a:solidFill>
                <a:latin typeface="Open Sans"/>
                <a:cs typeface="Open Sans"/>
              </a:rPr>
              <a:t>+1 (604) 559 -</a:t>
            </a:r>
            <a:r>
              <a:rPr sz="1200" spc="-100" dirty="0">
                <a:solidFill>
                  <a:srgbClr val="FFFFFF"/>
                </a:solidFill>
                <a:latin typeface="Open Sans"/>
                <a:cs typeface="Open Sans"/>
              </a:rPr>
              <a:t> </a:t>
            </a:r>
            <a:r>
              <a:rPr sz="1200" dirty="0">
                <a:solidFill>
                  <a:srgbClr val="FFFFFF"/>
                </a:solidFill>
                <a:latin typeface="Open Sans"/>
                <a:cs typeface="Open Sans"/>
              </a:rPr>
              <a:t>8070</a:t>
            </a:r>
            <a:endParaRPr sz="1200" dirty="0">
              <a:latin typeface="Open Sans"/>
              <a:cs typeface="Open Sans"/>
            </a:endParaRPr>
          </a:p>
          <a:p>
            <a:pPr marL="12700" marR="5080">
              <a:lnSpc>
                <a:spcPct val="100000"/>
              </a:lnSpc>
              <a:spcBef>
                <a:spcPts val="900"/>
              </a:spcBef>
            </a:pPr>
            <a:r>
              <a:rPr lang="es-MX" sz="1200" dirty="0">
                <a:solidFill>
                  <a:srgbClr val="FFFFFF"/>
                </a:solidFill>
                <a:latin typeface="Open Sans"/>
                <a:cs typeface="Open Sans"/>
              </a:rPr>
              <a:t>401 Congress Avenue, Suite 2650, Austin, Texas 78701</a:t>
            </a:r>
            <a:br>
              <a:rPr lang="es-MX" sz="1200" dirty="0">
                <a:solidFill>
                  <a:srgbClr val="FFFFFF"/>
                </a:solidFill>
                <a:latin typeface="Open Sans"/>
                <a:cs typeface="Open Sans"/>
              </a:rPr>
            </a:br>
            <a:endParaRPr lang="es-MX" sz="1200" dirty="0">
              <a:solidFill>
                <a:srgbClr val="FFFFFF"/>
              </a:solidFill>
              <a:latin typeface="Open Sans"/>
              <a:cs typeface="Open Sans"/>
            </a:endParaRPr>
          </a:p>
        </p:txBody>
      </p:sp>
      <p:sp>
        <p:nvSpPr>
          <p:cNvPr id="5" name="object 5"/>
          <p:cNvSpPr txBox="1"/>
          <p:nvPr/>
        </p:nvSpPr>
        <p:spPr>
          <a:xfrm>
            <a:off x="4673632" y="4555539"/>
            <a:ext cx="177800" cy="781685"/>
          </a:xfrm>
          <a:prstGeom prst="rect">
            <a:avLst/>
          </a:prstGeom>
        </p:spPr>
        <p:txBody>
          <a:bodyPr vert="horz" wrap="square" lIns="0" tIns="0" rIns="0" bIns="0" rtlCol="0">
            <a:spAutoFit/>
          </a:bodyPr>
          <a:lstStyle/>
          <a:p>
            <a:pPr marL="12700">
              <a:lnSpc>
                <a:spcPct val="100000"/>
              </a:lnSpc>
            </a:pPr>
            <a:r>
              <a:rPr sz="1200" dirty="0">
                <a:solidFill>
                  <a:srgbClr val="F28D2A"/>
                </a:solidFill>
                <a:latin typeface="FontAwesome"/>
                <a:cs typeface="FontAwesome"/>
              </a:rPr>
              <a:t></a:t>
            </a:r>
          </a:p>
          <a:p>
            <a:pPr marL="12700">
              <a:lnSpc>
                <a:spcPct val="100000"/>
              </a:lnSpc>
              <a:spcBef>
                <a:spcPts val="900"/>
              </a:spcBef>
            </a:pPr>
            <a:r>
              <a:rPr sz="1200" dirty="0">
                <a:solidFill>
                  <a:srgbClr val="F28D2A"/>
                </a:solidFill>
                <a:latin typeface="FontAwesome"/>
                <a:cs typeface="FontAwesome"/>
              </a:rPr>
              <a:t></a:t>
            </a:r>
          </a:p>
          <a:p>
            <a:pPr marL="12700">
              <a:lnSpc>
                <a:spcPct val="100000"/>
              </a:lnSpc>
              <a:spcBef>
                <a:spcPts val="900"/>
              </a:spcBef>
            </a:pPr>
            <a:r>
              <a:rPr sz="1200" dirty="0">
                <a:solidFill>
                  <a:srgbClr val="F28D2A"/>
                </a:solidFill>
                <a:latin typeface="FontAwesome"/>
                <a:cs typeface="FontAwesome"/>
              </a:rPr>
              <a:t></a:t>
            </a:r>
          </a:p>
        </p:txBody>
      </p:sp>
      <p:sp>
        <p:nvSpPr>
          <p:cNvPr id="6" name="object 6"/>
          <p:cNvSpPr txBox="1"/>
          <p:nvPr/>
        </p:nvSpPr>
        <p:spPr>
          <a:xfrm>
            <a:off x="4673632" y="5629959"/>
            <a:ext cx="145415" cy="484505"/>
          </a:xfrm>
          <a:prstGeom prst="rect">
            <a:avLst/>
          </a:prstGeom>
        </p:spPr>
        <p:txBody>
          <a:bodyPr vert="horz" wrap="square" lIns="0" tIns="0" rIns="0" bIns="0" rtlCol="0">
            <a:spAutoFit/>
          </a:bodyPr>
          <a:lstStyle/>
          <a:p>
            <a:pPr marL="12700">
              <a:lnSpc>
                <a:spcPct val="100000"/>
              </a:lnSpc>
            </a:pPr>
            <a:r>
              <a:rPr sz="1200" dirty="0">
                <a:solidFill>
                  <a:srgbClr val="F28D2A"/>
                </a:solidFill>
                <a:latin typeface="FontAwesome"/>
                <a:cs typeface="FontAwesome"/>
              </a:rPr>
              <a:t></a:t>
            </a:r>
          </a:p>
          <a:p>
            <a:pPr marL="12700">
              <a:lnSpc>
                <a:spcPct val="100000"/>
              </a:lnSpc>
              <a:spcBef>
                <a:spcPts val="900"/>
              </a:spcBef>
            </a:pPr>
            <a:r>
              <a:rPr sz="1200" dirty="0">
                <a:solidFill>
                  <a:srgbClr val="F28D2A"/>
                </a:solidFill>
                <a:latin typeface="FontAwesome"/>
                <a:cs typeface="FontAwesome"/>
              </a:rPr>
              <a:t></a:t>
            </a:r>
          </a:p>
        </p:txBody>
      </p:sp>
      <p:pic>
        <p:nvPicPr>
          <p:cNvPr id="10" name="Imagen 9">
            <a:extLst>
              <a:ext uri="{FF2B5EF4-FFF2-40B4-BE49-F238E27FC236}">
                <a16:creationId xmlns:a16="http://schemas.microsoft.com/office/drawing/2014/main" id="{A06EAAA3-6C39-EB4E-8D54-2CABC0E7E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919" y="910170"/>
            <a:ext cx="3376370" cy="1775369"/>
          </a:xfrm>
          <a:prstGeom prst="rect">
            <a:avLst/>
          </a:prstGeom>
        </p:spPr>
      </p:pic>
      <p:sp>
        <p:nvSpPr>
          <p:cNvPr id="11" name="object 4">
            <a:extLst>
              <a:ext uri="{FF2B5EF4-FFF2-40B4-BE49-F238E27FC236}">
                <a16:creationId xmlns:a16="http://schemas.microsoft.com/office/drawing/2014/main" id="{8FE06C12-2DF8-8047-B789-D20AA10648BE}"/>
              </a:ext>
            </a:extLst>
          </p:cNvPr>
          <p:cNvSpPr txBox="1"/>
          <p:nvPr/>
        </p:nvSpPr>
        <p:spPr>
          <a:xfrm>
            <a:off x="2562158" y="3428178"/>
            <a:ext cx="6305685" cy="384721"/>
          </a:xfrm>
          <a:prstGeom prst="rect">
            <a:avLst/>
          </a:prstGeom>
        </p:spPr>
        <p:txBody>
          <a:bodyPr vert="horz" wrap="square" lIns="0" tIns="0" rIns="0" bIns="0" rtlCol="0">
            <a:spAutoFit/>
          </a:bodyPr>
          <a:lstStyle/>
          <a:p>
            <a:pPr marL="12700" algn="ctr"/>
            <a:r>
              <a:rPr lang="es-MX" sz="2500" spc="-45" dirty="0">
                <a:solidFill>
                  <a:srgbClr val="FFFFFF"/>
                </a:solidFill>
                <a:latin typeface="Graphik Light" panose="020B0403030202060203" pitchFamily="34" charset="77"/>
                <a:cs typeface="Open Sans Light"/>
              </a:rPr>
              <a:t>SharePoint Intranet with </a:t>
            </a:r>
            <a:r>
              <a:rPr lang="es-MX" sz="2500" spc="-45" dirty="0">
                <a:solidFill>
                  <a:srgbClr val="F28D2A"/>
                </a:solidFill>
                <a:latin typeface="Graphik Light" panose="020B0403030202060203" pitchFamily="34" charset="77"/>
                <a:cs typeface="Open Sans Light"/>
              </a:rPr>
              <a:t>Business Sense</a:t>
            </a:r>
            <a:endParaRPr sz="2500" dirty="0">
              <a:solidFill>
                <a:srgbClr val="F28D2A"/>
              </a:solidFill>
              <a:latin typeface="Graphik Light" panose="020B0403030202060203" pitchFamily="34" charset="77"/>
              <a:cs typeface="Open Sans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9">
            <a:extLst>
              <a:ext uri="{FF2B5EF4-FFF2-40B4-BE49-F238E27FC236}">
                <a16:creationId xmlns:a16="http://schemas.microsoft.com/office/drawing/2014/main" id="{466214F3-6A6F-0642-AE4B-A0C299ACE1FA}"/>
              </a:ext>
            </a:extLst>
          </p:cNvPr>
          <p:cNvSpPr txBox="1"/>
          <p:nvPr/>
        </p:nvSpPr>
        <p:spPr>
          <a:xfrm>
            <a:off x="2727562" y="1956183"/>
            <a:ext cx="5976779" cy="3262432"/>
          </a:xfrm>
          <a:prstGeom prst="rect">
            <a:avLst/>
          </a:prstGeom>
        </p:spPr>
        <p:txBody>
          <a:bodyPr vert="horz" wrap="square" lIns="0" tIns="0" rIns="0" bIns="0" rtlCol="0">
            <a:spAutoFit/>
          </a:bodyPr>
          <a:lstStyle/>
          <a:p>
            <a:pPr marL="12700" algn="ctr">
              <a:lnSpc>
                <a:spcPct val="150000"/>
              </a:lnSpc>
              <a:spcBef>
                <a:spcPts val="1175"/>
              </a:spcBef>
              <a:tabLst>
                <a:tab pos="212725" algn="l"/>
              </a:tabLst>
            </a:pPr>
            <a:r>
              <a:rPr lang="es-MX" sz="1600" dirty="0">
                <a:solidFill>
                  <a:srgbClr val="54565A"/>
                </a:solidFill>
                <a:latin typeface="Open Sans"/>
                <a:cs typeface="Open Sans"/>
              </a:rPr>
              <a:t>We’ve created this Handbook as a handout from part 2 of our 12-part Intranet Success Webinar Series – </a:t>
            </a:r>
            <a:r>
              <a:rPr lang="es-MX" sz="1600" b="1" dirty="0">
                <a:solidFill>
                  <a:srgbClr val="F28D2A"/>
                </a:solidFill>
                <a:latin typeface="Open Sans" panose="020B0606030504020204" pitchFamily="34" charset="0"/>
                <a:ea typeface="Open Sans" panose="020B0606030504020204" pitchFamily="34" charset="0"/>
                <a:cs typeface="Open Sans" panose="020B0606030504020204" pitchFamily="34" charset="0"/>
              </a:rPr>
              <a:t>“The Ideal Intranet Project Team”</a:t>
            </a:r>
            <a:r>
              <a:rPr lang="es-MX" sz="1600" dirty="0">
                <a:solidFill>
                  <a:srgbClr val="54565A"/>
                </a:solidFill>
                <a:latin typeface="Open Sans"/>
                <a:cs typeface="Open Sans"/>
              </a:rPr>
              <a:t>.</a:t>
            </a:r>
            <a:r>
              <a:rPr lang="es-MX" sz="1600" dirty="0">
                <a:solidFill>
                  <a:srgbClr val="093E50"/>
                </a:solidFill>
                <a:latin typeface="Open Sans"/>
                <a:cs typeface="Open Sans"/>
              </a:rPr>
              <a:t> </a:t>
            </a:r>
            <a:r>
              <a:rPr lang="es-MX" sz="1600" dirty="0">
                <a:solidFill>
                  <a:srgbClr val="54565A"/>
                </a:solidFill>
                <a:latin typeface="Open Sans"/>
                <a:cs typeface="Open Sans"/>
              </a:rPr>
              <a:t>We want to help you to create the ideal project team for your intranet project success.</a:t>
            </a:r>
          </a:p>
          <a:p>
            <a:pPr marL="12700" algn="ctr">
              <a:lnSpc>
                <a:spcPct val="150000"/>
              </a:lnSpc>
              <a:spcBef>
                <a:spcPts val="1175"/>
              </a:spcBef>
              <a:tabLst>
                <a:tab pos="212725" algn="l"/>
              </a:tabLst>
            </a:pPr>
            <a:r>
              <a:rPr lang="es-MX" sz="1600" dirty="0">
                <a:solidFill>
                  <a:srgbClr val="54565A"/>
                </a:solidFill>
                <a:latin typeface="Open Sans"/>
                <a:cs typeface="Open Sans"/>
              </a:rPr>
              <a:t> </a:t>
            </a:r>
          </a:p>
          <a:p>
            <a:pPr marL="12700" algn="ctr">
              <a:lnSpc>
                <a:spcPct val="150000"/>
              </a:lnSpc>
              <a:spcBef>
                <a:spcPts val="1175"/>
              </a:spcBef>
              <a:tabLst>
                <a:tab pos="212725" algn="l"/>
              </a:tabLst>
            </a:pPr>
            <a:r>
              <a:rPr lang="es-MX" sz="1600" dirty="0">
                <a:solidFill>
                  <a:srgbClr val="54565A"/>
                </a:solidFill>
                <a:latin typeface="Open Sans"/>
                <a:cs typeface="Open Sans"/>
              </a:rPr>
              <a:t>The 12-part webinar series covers the following topics, as we share stories from our experience spanning many years of implementing successful intranets. </a:t>
            </a:r>
          </a:p>
        </p:txBody>
      </p:sp>
      <p:sp>
        <p:nvSpPr>
          <p:cNvPr id="27" name="object 18">
            <a:extLst>
              <a:ext uri="{FF2B5EF4-FFF2-40B4-BE49-F238E27FC236}">
                <a16:creationId xmlns:a16="http://schemas.microsoft.com/office/drawing/2014/main" id="{82DD3E93-FF16-4F44-ACC8-F0AB3D1FB799}"/>
              </a:ext>
            </a:extLst>
          </p:cNvPr>
          <p:cNvSpPr/>
          <p:nvPr/>
        </p:nvSpPr>
        <p:spPr>
          <a:xfrm>
            <a:off x="1587" y="6462713"/>
            <a:ext cx="11428730" cy="395605"/>
          </a:xfrm>
          <a:custGeom>
            <a:avLst/>
            <a:gdLst/>
            <a:ahLst/>
            <a:cxnLst/>
            <a:rect l="l" t="t" r="r" b="b"/>
            <a:pathLst>
              <a:path w="11428730" h="395604">
                <a:moveTo>
                  <a:pt x="11428412" y="0"/>
                </a:moveTo>
                <a:lnTo>
                  <a:pt x="0" y="0"/>
                </a:lnTo>
                <a:lnTo>
                  <a:pt x="0" y="395287"/>
                </a:lnTo>
                <a:lnTo>
                  <a:pt x="11428412" y="395287"/>
                </a:lnTo>
                <a:lnTo>
                  <a:pt x="11428412" y="0"/>
                </a:lnTo>
                <a:close/>
              </a:path>
            </a:pathLst>
          </a:custGeom>
          <a:solidFill>
            <a:srgbClr val="FFFFFF"/>
          </a:solidFill>
        </p:spPr>
        <p:txBody>
          <a:bodyPr wrap="square" lIns="0" tIns="0" rIns="0" bIns="0" rtlCol="0"/>
          <a:lstStyle/>
          <a:p>
            <a:endParaRPr/>
          </a:p>
        </p:txBody>
      </p:sp>
      <p:sp>
        <p:nvSpPr>
          <p:cNvPr id="41" name="object 5">
            <a:extLst>
              <a:ext uri="{FF2B5EF4-FFF2-40B4-BE49-F238E27FC236}">
                <a16:creationId xmlns:a16="http://schemas.microsoft.com/office/drawing/2014/main" id="{7E3FB7AA-E304-8D4F-99DB-D2DF97126812}"/>
              </a:ext>
            </a:extLst>
          </p:cNvPr>
          <p:cNvSpPr/>
          <p:nvPr/>
        </p:nvSpPr>
        <p:spPr>
          <a:xfrm>
            <a:off x="457200" y="6612470"/>
            <a:ext cx="90716" cy="97167"/>
          </a:xfrm>
          <a:prstGeom prst="rect">
            <a:avLst/>
          </a:prstGeom>
          <a:blipFill>
            <a:blip r:embed="rId3" cstate="print"/>
            <a:stretch>
              <a:fillRect/>
            </a:stretch>
          </a:blipFill>
        </p:spPr>
        <p:txBody>
          <a:bodyPr wrap="square" lIns="0" tIns="0" rIns="0" bIns="0" rtlCol="0"/>
          <a:lstStyle/>
          <a:p>
            <a:endParaRPr/>
          </a:p>
        </p:txBody>
      </p:sp>
      <p:sp>
        <p:nvSpPr>
          <p:cNvPr id="42" name="object 6">
            <a:extLst>
              <a:ext uri="{FF2B5EF4-FFF2-40B4-BE49-F238E27FC236}">
                <a16:creationId xmlns:a16="http://schemas.microsoft.com/office/drawing/2014/main" id="{A76D1DB9-ED46-F04F-8ED7-330D91FE009B}"/>
              </a:ext>
            </a:extLst>
          </p:cNvPr>
          <p:cNvSpPr/>
          <p:nvPr/>
        </p:nvSpPr>
        <p:spPr>
          <a:xfrm>
            <a:off x="578243" y="6609880"/>
            <a:ext cx="113220" cy="102361"/>
          </a:xfrm>
          <a:prstGeom prst="rect">
            <a:avLst/>
          </a:prstGeom>
          <a:blipFill>
            <a:blip r:embed="rId4" cstate="print"/>
            <a:stretch>
              <a:fillRect/>
            </a:stretch>
          </a:blipFill>
        </p:spPr>
        <p:txBody>
          <a:bodyPr wrap="square" lIns="0" tIns="0" rIns="0" bIns="0" rtlCol="0"/>
          <a:lstStyle/>
          <a:p>
            <a:endParaRPr/>
          </a:p>
        </p:txBody>
      </p:sp>
      <p:pic>
        <p:nvPicPr>
          <p:cNvPr id="28" name="Imagen 27">
            <a:extLst>
              <a:ext uri="{FF2B5EF4-FFF2-40B4-BE49-F238E27FC236}">
                <a16:creationId xmlns:a16="http://schemas.microsoft.com/office/drawing/2014/main" id="{1EA28D86-A388-AB4F-A15B-1ED7F60BBB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5258" y="6521253"/>
            <a:ext cx="541686" cy="284830"/>
          </a:xfrm>
          <a:prstGeom prst="rect">
            <a:avLst/>
          </a:prstGeom>
        </p:spPr>
      </p:pic>
      <p:sp>
        <p:nvSpPr>
          <p:cNvPr id="31" name="Text Placeholder 3">
            <a:extLst>
              <a:ext uri="{FF2B5EF4-FFF2-40B4-BE49-F238E27FC236}">
                <a16:creationId xmlns:a16="http://schemas.microsoft.com/office/drawing/2014/main" id="{E0BB6F7D-E4C1-FB45-B21F-5673A283D7BD}"/>
              </a:ext>
            </a:extLst>
          </p:cNvPr>
          <p:cNvSpPr txBox="1">
            <a:spLocks/>
          </p:cNvSpPr>
          <p:nvPr/>
        </p:nvSpPr>
        <p:spPr>
          <a:xfrm>
            <a:off x="428624" y="373974"/>
            <a:ext cx="7235192" cy="511851"/>
          </a:xfrm>
          <a:prstGeom prst="rect">
            <a:avLst/>
          </a:prstGeom>
        </p:spPr>
        <p:txBody>
          <a:bodyPr vert="horz" lIns="85725" tIns="42863" rIns="85725" bIns="42863" rtlCol="0">
            <a:noAutofit/>
          </a:bodyPr>
          <a:lstStyle>
            <a:lvl1pPr marL="446088" indent="-439738" algn="l" defTabSz="914400" rtl="0" eaLnBrk="1" latinLnBrk="0" hangingPunct="1">
              <a:lnSpc>
                <a:spcPct val="90000"/>
              </a:lnSpc>
              <a:spcBef>
                <a:spcPts val="1000"/>
              </a:spcBef>
              <a:spcAft>
                <a:spcPts val="1000"/>
              </a:spcAft>
              <a:buSzPct val="90000"/>
              <a:buFontTx/>
              <a:buBlip>
                <a:blip r:embed="rId6"/>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7"/>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953" indent="0" defTabSz="857250">
              <a:spcBef>
                <a:spcPts val="938"/>
              </a:spcBef>
              <a:spcAft>
                <a:spcPts val="938"/>
              </a:spcAft>
              <a:buNone/>
              <a:defRPr/>
            </a:pPr>
            <a:r>
              <a:rPr lang="en-US" sz="2625" b="1" dirty="0">
                <a:solidFill>
                  <a:srgbClr val="000000"/>
                </a:solidFill>
                <a:latin typeface="Graphik Black" charset="0"/>
                <a:ea typeface="+mn-ea"/>
                <a:cs typeface="+mn-cs"/>
              </a:rPr>
              <a:t>Introduction</a:t>
            </a:r>
          </a:p>
          <a:p>
            <a:pPr marL="5953" indent="0" defTabSz="857250">
              <a:spcBef>
                <a:spcPts val="938"/>
              </a:spcBef>
              <a:spcAft>
                <a:spcPts val="938"/>
              </a:spcAft>
              <a:buNone/>
              <a:defRPr/>
            </a:pPr>
            <a:endParaRPr lang="en-US" sz="3375" b="1" dirty="0">
              <a:solidFill>
                <a:srgbClr val="000000"/>
              </a:solidFill>
              <a:latin typeface="Graphik" panose="020B0503030202060203" pitchFamily="34" charset="77"/>
            </a:endParaRPr>
          </a:p>
        </p:txBody>
      </p:sp>
      <p:sp>
        <p:nvSpPr>
          <p:cNvPr id="44" name="object 36">
            <a:extLst>
              <a:ext uri="{FF2B5EF4-FFF2-40B4-BE49-F238E27FC236}">
                <a16:creationId xmlns:a16="http://schemas.microsoft.com/office/drawing/2014/main" id="{785FF4D3-EE8E-514F-B516-DD70A1CAF359}"/>
              </a:ext>
            </a:extLst>
          </p:cNvPr>
          <p:cNvSpPr txBox="1">
            <a:spLocks/>
          </p:cNvSpPr>
          <p:nvPr/>
        </p:nvSpPr>
        <p:spPr>
          <a:xfrm>
            <a:off x="792130" y="6610350"/>
            <a:ext cx="1497013" cy="115888"/>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rgbClr val="A7A8AA"/>
                </a:solidFill>
                <a:latin typeface="Open Sans Light"/>
                <a:ea typeface="+mn-ea"/>
                <a:cs typeface="Open Sans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90"/>
              </a:lnSpc>
            </a:pPr>
            <a:r>
              <a:rPr lang="es-MX" spc="45"/>
              <a:t>http://bonzai-intranet.com/</a:t>
            </a:r>
            <a:endParaRPr lang="es-MX" spc="45" dirty="0"/>
          </a:p>
        </p:txBody>
      </p:sp>
    </p:spTree>
    <p:extLst>
      <p:ext uri="{BB962C8B-B14F-4D97-AF65-F5344CB8AC3E}">
        <p14:creationId xmlns:p14="http://schemas.microsoft.com/office/powerpoint/2010/main" val="2357713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38"/>
          <p:cNvSpPr txBox="1"/>
          <p:nvPr/>
        </p:nvSpPr>
        <p:spPr>
          <a:xfrm>
            <a:off x="1056592" y="1511921"/>
            <a:ext cx="4467908" cy="4247317"/>
          </a:xfrm>
          <a:prstGeom prst="rect">
            <a:avLst/>
          </a:prstGeom>
        </p:spPr>
        <p:txBody>
          <a:bodyPr vert="horz" wrap="square" lIns="0" tIns="0" rIns="0" bIns="0" rtlCol="0">
            <a:spAutoFit/>
          </a:bodyPr>
          <a:lstStyle/>
          <a:p>
            <a:pPr marL="241300" indent="-228600">
              <a:lnSpc>
                <a:spcPct val="100000"/>
              </a:lnSpc>
              <a:buChar char="•"/>
              <a:tabLst>
                <a:tab pos="241300" algn="l"/>
              </a:tabLst>
            </a:pPr>
            <a:r>
              <a:rPr lang="es-MX" sz="1200" dirty="0">
                <a:solidFill>
                  <a:srgbClr val="406DB4"/>
                </a:solidFill>
                <a:latin typeface="Graphik Medium" panose="020B0503030202060203" pitchFamily="34" charset="77"/>
                <a:cs typeface="Open Sans Semibold"/>
              </a:rPr>
              <a:t>How to Create an Award-Winning Intranet in 2018: </a:t>
            </a:r>
          </a:p>
          <a:p>
            <a:pPr marL="12700">
              <a:lnSpc>
                <a:spcPct val="100000"/>
              </a:lnSpc>
              <a:tabLst>
                <a:tab pos="241300" algn="l"/>
              </a:tabLst>
            </a:pPr>
            <a:r>
              <a:rPr lang="es-MX" sz="1200" dirty="0">
                <a:solidFill>
                  <a:srgbClr val="54565A"/>
                </a:solidFill>
                <a:latin typeface="Graphik" panose="020B0503030202060203" pitchFamily="34" charset="77"/>
                <a:ea typeface="Open Sans" panose="020B0606030504020204" pitchFamily="34" charset="0"/>
                <a:cs typeface="Open Sans" panose="020B0606030504020204" pitchFamily="34" charset="0"/>
              </a:rPr>
              <a:t>     What Makes a Great Intranet &amp; How You Can Create One</a:t>
            </a:r>
          </a:p>
          <a:p>
            <a:pPr marL="12700">
              <a:lnSpc>
                <a:spcPct val="100000"/>
              </a:lnSpc>
              <a:tabLst>
                <a:tab pos="241300" algn="l"/>
              </a:tabLst>
            </a:pPr>
            <a:endParaRPr lang="es-MX" sz="1200" dirty="0">
              <a:solidFill>
                <a:srgbClr val="54565A"/>
              </a:solidFill>
              <a:latin typeface="Open Sans" panose="020B0606030504020204" pitchFamily="34" charset="0"/>
              <a:ea typeface="Open Sans" panose="020B0606030504020204" pitchFamily="34" charset="0"/>
              <a:cs typeface="Open Sans" panose="020B0606030504020204" pitchFamily="34" charset="0"/>
            </a:endParaRPr>
          </a:p>
          <a:p>
            <a:pPr marL="241300" indent="-228600">
              <a:lnSpc>
                <a:spcPct val="100000"/>
              </a:lnSpc>
              <a:buChar char="•"/>
              <a:tabLst>
                <a:tab pos="241300" algn="l"/>
              </a:tabLst>
            </a:pPr>
            <a:r>
              <a:rPr lang="es-MX" sz="1200" dirty="0">
                <a:solidFill>
                  <a:srgbClr val="406DB4"/>
                </a:solidFill>
                <a:latin typeface="Graphik Medium" panose="020B0503030202060203" pitchFamily="34" charset="77"/>
                <a:cs typeface="Open Sans Semibold"/>
              </a:rPr>
              <a:t>Your Intranet Project Team: </a:t>
            </a:r>
          </a:p>
          <a:p>
            <a:pPr marL="12700">
              <a:lnSpc>
                <a:spcPct val="100000"/>
              </a:lnSpc>
              <a:tabLst>
                <a:tab pos="241300" algn="l"/>
              </a:tabLst>
            </a:pPr>
            <a:r>
              <a:rPr lang="es-MX" sz="1200" dirty="0">
                <a:solidFill>
                  <a:srgbClr val="54565A"/>
                </a:solidFill>
                <a:latin typeface="Graphik" panose="020B0503030202060203" pitchFamily="34" charset="77"/>
                <a:ea typeface="Open Sans" panose="020B0606030504020204" pitchFamily="34" charset="0"/>
                <a:cs typeface="Open Sans" panose="020B0606030504020204" pitchFamily="34" charset="0"/>
              </a:rPr>
              <a:t>     Defining the Ideal Intranet Project Team</a:t>
            </a:r>
          </a:p>
          <a:p>
            <a:pPr marL="12700">
              <a:lnSpc>
                <a:spcPct val="100000"/>
              </a:lnSpc>
              <a:tabLst>
                <a:tab pos="241300" algn="l"/>
              </a:tabLst>
            </a:pPr>
            <a:endParaRPr lang="es-MX" sz="1200" dirty="0">
              <a:solidFill>
                <a:srgbClr val="54565A"/>
              </a:solidFill>
              <a:latin typeface="Open Sans" panose="020B0606030504020204" pitchFamily="34" charset="0"/>
              <a:ea typeface="Open Sans" panose="020B0606030504020204" pitchFamily="34" charset="0"/>
              <a:cs typeface="Open Sans" panose="020B0606030504020204" pitchFamily="34" charset="0"/>
            </a:endParaRPr>
          </a:p>
          <a:p>
            <a:pPr marL="241300" indent="-228600">
              <a:lnSpc>
                <a:spcPct val="100000"/>
              </a:lnSpc>
              <a:buChar char="•"/>
              <a:tabLst>
                <a:tab pos="241300" algn="l"/>
              </a:tabLst>
            </a:pPr>
            <a:r>
              <a:rPr lang="es-MX" sz="1200" dirty="0">
                <a:solidFill>
                  <a:srgbClr val="406DB4"/>
                </a:solidFill>
                <a:latin typeface="Graphik Medium" panose="020B0503030202060203" pitchFamily="34" charset="77"/>
                <a:cs typeface="Open Sans Semibold"/>
              </a:rPr>
              <a:t>Intranet Content Planning (Part I): </a:t>
            </a:r>
          </a:p>
          <a:p>
            <a:pPr marL="12700">
              <a:lnSpc>
                <a:spcPct val="100000"/>
              </a:lnSpc>
              <a:tabLst>
                <a:tab pos="241300" algn="l"/>
              </a:tabLst>
            </a:pPr>
            <a:r>
              <a:rPr lang="es-MX" sz="1200" dirty="0">
                <a:solidFill>
                  <a:srgbClr val="54565A"/>
                </a:solidFill>
                <a:latin typeface="Graphik" panose="020B0503030202060203" pitchFamily="34" charset="77"/>
                <a:ea typeface="Open Sans" panose="020B0606030504020204" pitchFamily="34" charset="0"/>
                <a:cs typeface="Open Sans" panose="020B0606030504020204" pitchFamily="34" charset="0"/>
              </a:rPr>
              <a:t>     Understanding Your Intranet Content with Content Auditing</a:t>
            </a:r>
          </a:p>
          <a:p>
            <a:pPr marL="12700">
              <a:lnSpc>
                <a:spcPct val="100000"/>
              </a:lnSpc>
              <a:tabLst>
                <a:tab pos="241300" algn="l"/>
              </a:tabLst>
            </a:pPr>
            <a:endParaRPr lang="es-MX" sz="1200" b="1" dirty="0">
              <a:solidFill>
                <a:srgbClr val="54565A"/>
              </a:solidFill>
              <a:latin typeface="Open Sans Semibold"/>
              <a:cs typeface="Open Sans Semibold"/>
            </a:endParaRPr>
          </a:p>
          <a:p>
            <a:pPr marL="241300" indent="-228600">
              <a:lnSpc>
                <a:spcPct val="100000"/>
              </a:lnSpc>
              <a:buChar char="•"/>
              <a:tabLst>
                <a:tab pos="241300" algn="l"/>
              </a:tabLst>
            </a:pPr>
            <a:r>
              <a:rPr lang="es-MX" sz="1200" dirty="0">
                <a:solidFill>
                  <a:srgbClr val="406DB4"/>
                </a:solidFill>
                <a:latin typeface="Graphik Medium" panose="020B0503030202060203" pitchFamily="34" charset="77"/>
                <a:cs typeface="Open Sans Semibold"/>
              </a:rPr>
              <a:t>Intranet Content Planning (Part II): </a:t>
            </a:r>
          </a:p>
          <a:p>
            <a:pPr marL="12700">
              <a:lnSpc>
                <a:spcPct val="100000"/>
              </a:lnSpc>
              <a:tabLst>
                <a:tab pos="241300" algn="l"/>
              </a:tabLst>
            </a:pPr>
            <a:r>
              <a:rPr lang="es-MX" sz="1200" dirty="0">
                <a:solidFill>
                  <a:srgbClr val="54565A"/>
                </a:solidFill>
                <a:latin typeface="Graphik" panose="020B0503030202060203" pitchFamily="34" charset="77"/>
                <a:ea typeface="Open Sans" panose="020B0606030504020204" pitchFamily="34" charset="0"/>
                <a:cs typeface="Open Sans" panose="020B0606030504020204" pitchFamily="34" charset="0"/>
              </a:rPr>
              <a:t>     Content Mapping, Content Ownership &amp; Content Reviews</a:t>
            </a:r>
          </a:p>
          <a:p>
            <a:pPr marL="12700">
              <a:lnSpc>
                <a:spcPct val="100000"/>
              </a:lnSpc>
              <a:tabLst>
                <a:tab pos="241300" algn="l"/>
              </a:tabLst>
            </a:pPr>
            <a:endParaRPr lang="es-ES" sz="1200" dirty="0">
              <a:solidFill>
                <a:srgbClr val="54565A"/>
              </a:solidFill>
              <a:latin typeface="Open Sans" panose="020B0606030504020204" pitchFamily="34" charset="0"/>
              <a:ea typeface="Open Sans" panose="020B0606030504020204" pitchFamily="34" charset="0"/>
              <a:cs typeface="Open Sans" panose="020B0606030504020204" pitchFamily="34" charset="0"/>
            </a:endParaRPr>
          </a:p>
          <a:p>
            <a:pPr marL="184150" indent="-171450">
              <a:lnSpc>
                <a:spcPct val="100000"/>
              </a:lnSpc>
              <a:buFont typeface="Arial" panose="020B0604020202020204" pitchFamily="34" charset="0"/>
              <a:buChar char="•"/>
              <a:tabLst>
                <a:tab pos="241300" algn="l"/>
              </a:tabLst>
            </a:pPr>
            <a:r>
              <a:rPr lang="es-MX" sz="1200" dirty="0">
                <a:solidFill>
                  <a:srgbClr val="406DB4"/>
                </a:solidFill>
                <a:latin typeface="Graphik Medium" panose="020B0503030202060203" pitchFamily="34" charset="77"/>
                <a:cs typeface="Open Sans Semibold"/>
              </a:rPr>
              <a:t>Organizational &amp; User Requirements: </a:t>
            </a:r>
          </a:p>
          <a:p>
            <a:pPr marL="12700">
              <a:lnSpc>
                <a:spcPct val="100000"/>
              </a:lnSpc>
              <a:tabLst>
                <a:tab pos="241300" algn="l"/>
              </a:tabLst>
            </a:pPr>
            <a:r>
              <a:rPr lang="es-MX" sz="1200" dirty="0">
                <a:solidFill>
                  <a:srgbClr val="54565A"/>
                </a:solidFill>
                <a:latin typeface="Graphik" panose="020B0503030202060203" pitchFamily="34" charset="77"/>
                <a:ea typeface="Open Sans" panose="020B0606030504020204" pitchFamily="34" charset="0"/>
                <a:cs typeface="Open Sans" panose="020B0606030504020204" pitchFamily="34" charset="0"/>
              </a:rPr>
              <a:t>     How to Best Gather Requirements for Your New Intranet</a:t>
            </a:r>
          </a:p>
          <a:p>
            <a:pPr marL="12700">
              <a:lnSpc>
                <a:spcPct val="100000"/>
              </a:lnSpc>
              <a:tabLst>
                <a:tab pos="241300" algn="l"/>
              </a:tabLst>
            </a:pPr>
            <a:endParaRPr lang="es-MX" sz="1200" b="1" dirty="0">
              <a:solidFill>
                <a:srgbClr val="54565A"/>
              </a:solidFill>
              <a:latin typeface="Open Sans Semibold"/>
              <a:cs typeface="Open Sans Semibold"/>
            </a:endParaRPr>
          </a:p>
          <a:p>
            <a:pPr marL="184150" indent="-171450">
              <a:lnSpc>
                <a:spcPct val="100000"/>
              </a:lnSpc>
              <a:buFont typeface="Arial" panose="020B0604020202020204" pitchFamily="34" charset="0"/>
              <a:buChar char="•"/>
              <a:tabLst>
                <a:tab pos="241300" algn="l"/>
              </a:tabLst>
            </a:pPr>
            <a:r>
              <a:rPr lang="es-MX" sz="1200" dirty="0">
                <a:solidFill>
                  <a:srgbClr val="406DB4"/>
                </a:solidFill>
                <a:latin typeface="Graphik Medium" panose="020B0503030202060203" pitchFamily="34" charset="77"/>
                <a:cs typeface="Open Sans Semibold"/>
              </a:rPr>
              <a:t>Intranet Information Architecture (Part I): </a:t>
            </a:r>
          </a:p>
          <a:p>
            <a:pPr marL="12700">
              <a:lnSpc>
                <a:spcPct val="100000"/>
              </a:lnSpc>
              <a:tabLst>
                <a:tab pos="241300" algn="l"/>
              </a:tabLst>
            </a:pPr>
            <a:r>
              <a:rPr lang="es-MX" sz="1200" dirty="0">
                <a:solidFill>
                  <a:srgbClr val="54565A"/>
                </a:solidFill>
                <a:latin typeface="Graphik" panose="020B0503030202060203" pitchFamily="34" charset="77"/>
                <a:ea typeface="Open Sans" panose="020B0606030504020204" pitchFamily="34" charset="0"/>
                <a:cs typeface="Open Sans" panose="020B0606030504020204" pitchFamily="34" charset="0"/>
              </a:rPr>
              <a:t>    Intranet Information Architecture Fundamentals</a:t>
            </a:r>
          </a:p>
          <a:p>
            <a:pPr marL="12700">
              <a:lnSpc>
                <a:spcPct val="100000"/>
              </a:lnSpc>
              <a:tabLst>
                <a:tab pos="241300" algn="l"/>
              </a:tabLst>
            </a:pPr>
            <a:endParaRPr lang="es-MX" sz="1200" b="1" dirty="0">
              <a:solidFill>
                <a:srgbClr val="54565A"/>
              </a:solidFill>
              <a:latin typeface="Open Sans Semibold"/>
              <a:cs typeface="Open Sans Semibold"/>
            </a:endParaRPr>
          </a:p>
          <a:p>
            <a:pPr marL="184150" indent="-171450">
              <a:lnSpc>
                <a:spcPct val="100000"/>
              </a:lnSpc>
              <a:buFont typeface="Arial" panose="020B0604020202020204" pitchFamily="34" charset="0"/>
              <a:buChar char="•"/>
              <a:tabLst>
                <a:tab pos="241300" algn="l"/>
              </a:tabLst>
            </a:pPr>
            <a:r>
              <a:rPr lang="es-MX" sz="1200" dirty="0">
                <a:solidFill>
                  <a:srgbClr val="406DB4"/>
                </a:solidFill>
                <a:latin typeface="Graphik Medium" panose="020B0503030202060203" pitchFamily="34" charset="77"/>
                <a:cs typeface="Open Sans Semibold"/>
              </a:rPr>
              <a:t>Intranet Information Architecture (Part II):  </a:t>
            </a:r>
          </a:p>
          <a:p>
            <a:pPr marL="12700">
              <a:lnSpc>
                <a:spcPct val="100000"/>
              </a:lnSpc>
              <a:tabLst>
                <a:tab pos="241300" algn="l"/>
              </a:tabLst>
            </a:pPr>
            <a:r>
              <a:rPr lang="es-MX" sz="1200" dirty="0">
                <a:solidFill>
                  <a:srgbClr val="54565A"/>
                </a:solidFill>
                <a:latin typeface="Graphik" panose="020B0503030202060203" pitchFamily="34" charset="77"/>
                <a:ea typeface="Open Sans" panose="020B0606030504020204" pitchFamily="34" charset="0"/>
                <a:cs typeface="Open Sans" panose="020B0606030504020204" pitchFamily="34" charset="0"/>
              </a:rPr>
              <a:t>    Card Sorting &amp; Tree Testing</a:t>
            </a:r>
          </a:p>
          <a:p>
            <a:pPr marL="12700">
              <a:lnSpc>
                <a:spcPct val="100000"/>
              </a:lnSpc>
              <a:tabLst>
                <a:tab pos="241300" algn="l"/>
              </a:tabLst>
            </a:pPr>
            <a:endParaRPr lang="es-MX" sz="1200" b="1" dirty="0">
              <a:solidFill>
                <a:srgbClr val="54565A"/>
              </a:solidFill>
              <a:latin typeface="Open Sans Semibold"/>
              <a:cs typeface="Open Sans Semibold"/>
            </a:endParaRPr>
          </a:p>
          <a:p>
            <a:pPr marL="184150" indent="-171450">
              <a:lnSpc>
                <a:spcPct val="100000"/>
              </a:lnSpc>
              <a:buFont typeface="Arial" panose="020B0604020202020204" pitchFamily="34" charset="0"/>
              <a:buChar char="•"/>
              <a:tabLst>
                <a:tab pos="241300" algn="l"/>
              </a:tabLst>
            </a:pPr>
            <a:r>
              <a:rPr lang="es-MX" sz="1200" dirty="0">
                <a:solidFill>
                  <a:srgbClr val="406DB4"/>
                </a:solidFill>
                <a:latin typeface="Graphik Medium" panose="020B0503030202060203" pitchFamily="34" charset="77"/>
                <a:cs typeface="Open Sans Semibold"/>
              </a:rPr>
              <a:t>Intranet Information Architecture (Part III): </a:t>
            </a:r>
          </a:p>
          <a:p>
            <a:pPr marL="12700">
              <a:lnSpc>
                <a:spcPct val="100000"/>
              </a:lnSpc>
              <a:tabLst>
                <a:tab pos="241300" algn="l"/>
              </a:tabLst>
            </a:pPr>
            <a:r>
              <a:rPr lang="es-MX" sz="1200" dirty="0">
                <a:solidFill>
                  <a:srgbClr val="54565A"/>
                </a:solidFill>
                <a:latin typeface="Graphik" panose="020B0503030202060203" pitchFamily="34" charset="77"/>
                <a:ea typeface="Open Sans" panose="020B0606030504020204" pitchFamily="34" charset="0"/>
                <a:cs typeface="Open Sans" panose="020B0606030504020204" pitchFamily="34" charset="0"/>
              </a:rPr>
              <a:t>    Navigation &amp; Wireframes</a:t>
            </a:r>
            <a:endParaRPr lang="es-MX" sz="1400" dirty="0">
              <a:solidFill>
                <a:srgbClr val="54565A"/>
              </a:solidFill>
              <a:latin typeface="Graphik" panose="020B0503030202060203" pitchFamily="34" charset="77"/>
              <a:cs typeface="Open Sans Semibold"/>
            </a:endParaRPr>
          </a:p>
        </p:txBody>
      </p:sp>
      <p:sp>
        <p:nvSpPr>
          <p:cNvPr id="39" name="object 39"/>
          <p:cNvSpPr/>
          <p:nvPr/>
        </p:nvSpPr>
        <p:spPr>
          <a:xfrm flipV="1">
            <a:off x="1056593" y="1209468"/>
            <a:ext cx="4467908" cy="45719"/>
          </a:xfrm>
          <a:custGeom>
            <a:avLst/>
            <a:gdLst/>
            <a:ahLst/>
            <a:cxnLst/>
            <a:rect l="l" t="t" r="r" b="b"/>
            <a:pathLst>
              <a:path w="4735195">
                <a:moveTo>
                  <a:pt x="0" y="0"/>
                </a:moveTo>
                <a:lnTo>
                  <a:pt x="4734610" y="0"/>
                </a:lnTo>
              </a:path>
            </a:pathLst>
          </a:custGeom>
          <a:ln w="12700">
            <a:solidFill>
              <a:srgbClr val="A7A8AA"/>
            </a:solidFill>
          </a:ln>
        </p:spPr>
        <p:txBody>
          <a:bodyPr wrap="square" lIns="0" tIns="0" rIns="0" bIns="0" rtlCol="0"/>
          <a:lstStyle/>
          <a:p>
            <a:endParaRPr/>
          </a:p>
        </p:txBody>
      </p:sp>
      <p:sp>
        <p:nvSpPr>
          <p:cNvPr id="40" name="object 40"/>
          <p:cNvSpPr/>
          <p:nvPr/>
        </p:nvSpPr>
        <p:spPr>
          <a:xfrm>
            <a:off x="1056593" y="5960838"/>
            <a:ext cx="4467908" cy="45719"/>
          </a:xfrm>
          <a:custGeom>
            <a:avLst/>
            <a:gdLst/>
            <a:ahLst/>
            <a:cxnLst/>
            <a:rect l="l" t="t" r="r" b="b"/>
            <a:pathLst>
              <a:path w="4735195">
                <a:moveTo>
                  <a:pt x="0" y="0"/>
                </a:moveTo>
                <a:lnTo>
                  <a:pt x="4734610" y="0"/>
                </a:lnTo>
              </a:path>
            </a:pathLst>
          </a:custGeom>
          <a:ln w="12700">
            <a:solidFill>
              <a:srgbClr val="A7A8AA"/>
            </a:solidFill>
          </a:ln>
        </p:spPr>
        <p:txBody>
          <a:bodyPr wrap="square" lIns="0" tIns="0" rIns="0" bIns="0" rtlCol="0"/>
          <a:lstStyle/>
          <a:p>
            <a:endParaRPr/>
          </a:p>
        </p:txBody>
      </p:sp>
      <p:sp>
        <p:nvSpPr>
          <p:cNvPr id="44" name="object 44"/>
          <p:cNvSpPr/>
          <p:nvPr/>
        </p:nvSpPr>
        <p:spPr>
          <a:xfrm>
            <a:off x="10902952" y="5289553"/>
            <a:ext cx="193040" cy="193040"/>
          </a:xfrm>
          <a:custGeom>
            <a:avLst/>
            <a:gdLst/>
            <a:ahLst/>
            <a:cxnLst/>
            <a:rect l="l" t="t" r="r" b="b"/>
            <a:pathLst>
              <a:path w="193040" h="193039">
                <a:moveTo>
                  <a:pt x="96291" y="192582"/>
                </a:moveTo>
                <a:lnTo>
                  <a:pt x="133770" y="185014"/>
                </a:lnTo>
                <a:lnTo>
                  <a:pt x="164377" y="164377"/>
                </a:lnTo>
                <a:lnTo>
                  <a:pt x="185014" y="133770"/>
                </a:lnTo>
                <a:lnTo>
                  <a:pt x="192582" y="96291"/>
                </a:lnTo>
                <a:lnTo>
                  <a:pt x="185014" y="58807"/>
                </a:lnTo>
                <a:lnTo>
                  <a:pt x="164377" y="28200"/>
                </a:lnTo>
                <a:lnTo>
                  <a:pt x="133770" y="7566"/>
                </a:lnTo>
                <a:lnTo>
                  <a:pt x="96291" y="0"/>
                </a:lnTo>
                <a:lnTo>
                  <a:pt x="58812" y="7566"/>
                </a:lnTo>
                <a:lnTo>
                  <a:pt x="28205" y="28200"/>
                </a:lnTo>
                <a:lnTo>
                  <a:pt x="7567" y="58807"/>
                </a:lnTo>
                <a:lnTo>
                  <a:pt x="0" y="96291"/>
                </a:lnTo>
                <a:lnTo>
                  <a:pt x="7567" y="133770"/>
                </a:lnTo>
                <a:lnTo>
                  <a:pt x="28205" y="164377"/>
                </a:lnTo>
                <a:lnTo>
                  <a:pt x="58812" y="185014"/>
                </a:lnTo>
                <a:lnTo>
                  <a:pt x="96291" y="192582"/>
                </a:lnTo>
                <a:close/>
              </a:path>
            </a:pathLst>
          </a:custGeom>
          <a:ln w="12700">
            <a:solidFill>
              <a:srgbClr val="FFFFFF"/>
            </a:solidFill>
          </a:ln>
        </p:spPr>
        <p:txBody>
          <a:bodyPr wrap="square" lIns="0" tIns="0" rIns="0" bIns="0" rtlCol="0"/>
          <a:lstStyle/>
          <a:p>
            <a:endParaRPr/>
          </a:p>
        </p:txBody>
      </p:sp>
      <p:sp>
        <p:nvSpPr>
          <p:cNvPr id="45" name="object 45"/>
          <p:cNvSpPr/>
          <p:nvPr/>
        </p:nvSpPr>
        <p:spPr>
          <a:xfrm>
            <a:off x="11032036" y="5904957"/>
            <a:ext cx="139700" cy="139700"/>
          </a:xfrm>
          <a:custGeom>
            <a:avLst/>
            <a:gdLst/>
            <a:ahLst/>
            <a:cxnLst/>
            <a:rect l="l" t="t" r="r" b="b"/>
            <a:pathLst>
              <a:path w="139700" h="139700">
                <a:moveTo>
                  <a:pt x="69850" y="139699"/>
                </a:moveTo>
                <a:lnTo>
                  <a:pt x="97041" y="134211"/>
                </a:lnTo>
                <a:lnTo>
                  <a:pt x="119243" y="119243"/>
                </a:lnTo>
                <a:lnTo>
                  <a:pt x="134211" y="97041"/>
                </a:lnTo>
                <a:lnTo>
                  <a:pt x="139700" y="69849"/>
                </a:lnTo>
                <a:lnTo>
                  <a:pt x="134211" y="42658"/>
                </a:lnTo>
                <a:lnTo>
                  <a:pt x="119243" y="20456"/>
                </a:lnTo>
                <a:lnTo>
                  <a:pt x="97041" y="5488"/>
                </a:lnTo>
                <a:lnTo>
                  <a:pt x="69850" y="0"/>
                </a:lnTo>
                <a:lnTo>
                  <a:pt x="42658" y="5488"/>
                </a:lnTo>
                <a:lnTo>
                  <a:pt x="20456" y="20456"/>
                </a:lnTo>
                <a:lnTo>
                  <a:pt x="5488" y="42658"/>
                </a:lnTo>
                <a:lnTo>
                  <a:pt x="0" y="69849"/>
                </a:lnTo>
                <a:lnTo>
                  <a:pt x="5488" y="97041"/>
                </a:lnTo>
                <a:lnTo>
                  <a:pt x="20456" y="119243"/>
                </a:lnTo>
                <a:lnTo>
                  <a:pt x="42658" y="134211"/>
                </a:lnTo>
                <a:lnTo>
                  <a:pt x="69850" y="139699"/>
                </a:lnTo>
                <a:close/>
              </a:path>
            </a:pathLst>
          </a:custGeom>
          <a:ln w="12700">
            <a:solidFill>
              <a:srgbClr val="FFFFFF"/>
            </a:solidFill>
          </a:ln>
        </p:spPr>
        <p:txBody>
          <a:bodyPr wrap="square" lIns="0" tIns="0" rIns="0" bIns="0" rtlCol="0"/>
          <a:lstStyle/>
          <a:p>
            <a:endParaRPr/>
          </a:p>
        </p:txBody>
      </p:sp>
      <p:sp>
        <p:nvSpPr>
          <p:cNvPr id="46" name="object 46"/>
          <p:cNvSpPr/>
          <p:nvPr/>
        </p:nvSpPr>
        <p:spPr>
          <a:xfrm>
            <a:off x="10710363" y="6203950"/>
            <a:ext cx="88900" cy="88900"/>
          </a:xfrm>
          <a:custGeom>
            <a:avLst/>
            <a:gdLst/>
            <a:ahLst/>
            <a:cxnLst/>
            <a:rect l="l" t="t" r="r" b="b"/>
            <a:pathLst>
              <a:path w="88900" h="88900">
                <a:moveTo>
                  <a:pt x="44450" y="88900"/>
                </a:moveTo>
                <a:lnTo>
                  <a:pt x="61751" y="85406"/>
                </a:lnTo>
                <a:lnTo>
                  <a:pt x="75880" y="75880"/>
                </a:lnTo>
                <a:lnTo>
                  <a:pt x="85406" y="61751"/>
                </a:lnTo>
                <a:lnTo>
                  <a:pt x="88900" y="44450"/>
                </a:lnTo>
                <a:lnTo>
                  <a:pt x="85406" y="27148"/>
                </a:lnTo>
                <a:lnTo>
                  <a:pt x="75880" y="13019"/>
                </a:lnTo>
                <a:lnTo>
                  <a:pt x="61751" y="3493"/>
                </a:lnTo>
                <a:lnTo>
                  <a:pt x="44450" y="0"/>
                </a:lnTo>
                <a:lnTo>
                  <a:pt x="27148" y="3493"/>
                </a:lnTo>
                <a:lnTo>
                  <a:pt x="13019" y="13019"/>
                </a:lnTo>
                <a:lnTo>
                  <a:pt x="3493" y="27148"/>
                </a:lnTo>
                <a:lnTo>
                  <a:pt x="0" y="44450"/>
                </a:lnTo>
                <a:lnTo>
                  <a:pt x="3493" y="61751"/>
                </a:lnTo>
                <a:lnTo>
                  <a:pt x="13019" y="75880"/>
                </a:lnTo>
                <a:lnTo>
                  <a:pt x="27148" y="85406"/>
                </a:lnTo>
                <a:lnTo>
                  <a:pt x="44450" y="88900"/>
                </a:lnTo>
                <a:close/>
              </a:path>
            </a:pathLst>
          </a:custGeom>
          <a:ln w="12700">
            <a:solidFill>
              <a:srgbClr val="FFFFFF"/>
            </a:solidFill>
          </a:ln>
        </p:spPr>
        <p:txBody>
          <a:bodyPr wrap="square" lIns="0" tIns="0" rIns="0" bIns="0" rtlCol="0"/>
          <a:lstStyle/>
          <a:p>
            <a:endParaRPr/>
          </a:p>
        </p:txBody>
      </p:sp>
      <p:sp>
        <p:nvSpPr>
          <p:cNvPr id="41" name="object 36">
            <a:extLst>
              <a:ext uri="{FF2B5EF4-FFF2-40B4-BE49-F238E27FC236}">
                <a16:creationId xmlns:a16="http://schemas.microsoft.com/office/drawing/2014/main" id="{A8189F2C-74E8-884A-9FB0-CADE672040B0}"/>
              </a:ext>
            </a:extLst>
          </p:cNvPr>
          <p:cNvSpPr txBox="1">
            <a:spLocks noGrp="1"/>
          </p:cNvSpPr>
          <p:nvPr>
            <p:ph type="ftr" sz="quarter" idx="4294967295"/>
          </p:nvPr>
        </p:nvSpPr>
        <p:spPr>
          <a:xfrm>
            <a:off x="0" y="6610350"/>
            <a:ext cx="1497013" cy="115888"/>
          </a:xfrm>
          <a:prstGeom prst="rect">
            <a:avLst/>
          </a:prstGeom>
        </p:spPr>
        <p:txBody>
          <a:bodyPr vert="horz" wrap="square" lIns="0" tIns="0" rIns="0" bIns="0" rtlCol="0">
            <a:spAutoFit/>
          </a:bodyPr>
          <a:lstStyle/>
          <a:p>
            <a:pPr marL="12700">
              <a:lnSpc>
                <a:spcPts val="890"/>
              </a:lnSpc>
            </a:pPr>
            <a:r>
              <a:rPr spc="45" dirty="0"/>
              <a:t>http://</a:t>
            </a:r>
            <a:r>
              <a:rPr spc="45" dirty="0" err="1"/>
              <a:t>bonzai-intranet.com</a:t>
            </a:r>
            <a:r>
              <a:rPr spc="45" dirty="0"/>
              <a:t>/</a:t>
            </a:r>
          </a:p>
        </p:txBody>
      </p:sp>
      <p:sp>
        <p:nvSpPr>
          <p:cNvPr id="35" name="object 18">
            <a:extLst>
              <a:ext uri="{FF2B5EF4-FFF2-40B4-BE49-F238E27FC236}">
                <a16:creationId xmlns:a16="http://schemas.microsoft.com/office/drawing/2014/main" id="{B1E60843-6F7F-BE46-9E2E-6029F5F1A483}"/>
              </a:ext>
            </a:extLst>
          </p:cNvPr>
          <p:cNvSpPr/>
          <p:nvPr/>
        </p:nvSpPr>
        <p:spPr>
          <a:xfrm>
            <a:off x="1587" y="6462713"/>
            <a:ext cx="11428730" cy="395605"/>
          </a:xfrm>
          <a:custGeom>
            <a:avLst/>
            <a:gdLst/>
            <a:ahLst/>
            <a:cxnLst/>
            <a:rect l="l" t="t" r="r" b="b"/>
            <a:pathLst>
              <a:path w="11428730" h="395604">
                <a:moveTo>
                  <a:pt x="11428412" y="0"/>
                </a:moveTo>
                <a:lnTo>
                  <a:pt x="0" y="0"/>
                </a:lnTo>
                <a:lnTo>
                  <a:pt x="0" y="395287"/>
                </a:lnTo>
                <a:lnTo>
                  <a:pt x="11428412" y="395287"/>
                </a:lnTo>
                <a:lnTo>
                  <a:pt x="11428412" y="0"/>
                </a:lnTo>
                <a:close/>
              </a:path>
            </a:pathLst>
          </a:custGeom>
          <a:solidFill>
            <a:srgbClr val="FFFFFF"/>
          </a:solidFill>
        </p:spPr>
        <p:txBody>
          <a:bodyPr wrap="square" lIns="0" tIns="0" rIns="0" bIns="0" rtlCol="0"/>
          <a:lstStyle/>
          <a:p>
            <a:endParaRPr/>
          </a:p>
        </p:txBody>
      </p:sp>
      <p:sp>
        <p:nvSpPr>
          <p:cNvPr id="36" name="object 5">
            <a:extLst>
              <a:ext uri="{FF2B5EF4-FFF2-40B4-BE49-F238E27FC236}">
                <a16:creationId xmlns:a16="http://schemas.microsoft.com/office/drawing/2014/main" id="{EE812D58-BE91-074E-817D-BF2C55177DCB}"/>
              </a:ext>
            </a:extLst>
          </p:cNvPr>
          <p:cNvSpPr/>
          <p:nvPr/>
        </p:nvSpPr>
        <p:spPr>
          <a:xfrm>
            <a:off x="457200" y="6612470"/>
            <a:ext cx="90716" cy="97167"/>
          </a:xfrm>
          <a:prstGeom prst="rect">
            <a:avLst/>
          </a:prstGeom>
          <a:blipFill>
            <a:blip r:embed="rId3" cstate="print"/>
            <a:stretch>
              <a:fillRect/>
            </a:stretch>
          </a:blipFill>
        </p:spPr>
        <p:txBody>
          <a:bodyPr wrap="square" lIns="0" tIns="0" rIns="0" bIns="0" rtlCol="0"/>
          <a:lstStyle/>
          <a:p>
            <a:endParaRPr/>
          </a:p>
        </p:txBody>
      </p:sp>
      <p:sp>
        <p:nvSpPr>
          <p:cNvPr id="37" name="object 6">
            <a:extLst>
              <a:ext uri="{FF2B5EF4-FFF2-40B4-BE49-F238E27FC236}">
                <a16:creationId xmlns:a16="http://schemas.microsoft.com/office/drawing/2014/main" id="{413729B5-53D5-9A4D-9300-C9484714F300}"/>
              </a:ext>
            </a:extLst>
          </p:cNvPr>
          <p:cNvSpPr/>
          <p:nvPr/>
        </p:nvSpPr>
        <p:spPr>
          <a:xfrm>
            <a:off x="578243" y="6609880"/>
            <a:ext cx="113220" cy="102361"/>
          </a:xfrm>
          <a:prstGeom prst="rect">
            <a:avLst/>
          </a:prstGeom>
          <a:blipFill>
            <a:blip r:embed="rId4" cstate="print"/>
            <a:stretch>
              <a:fillRect/>
            </a:stretch>
          </a:blipFill>
        </p:spPr>
        <p:txBody>
          <a:bodyPr wrap="square" lIns="0" tIns="0" rIns="0" bIns="0" rtlCol="0"/>
          <a:lstStyle/>
          <a:p>
            <a:endParaRPr/>
          </a:p>
        </p:txBody>
      </p:sp>
      <p:pic>
        <p:nvPicPr>
          <p:cNvPr id="42" name="Imagen 41">
            <a:extLst>
              <a:ext uri="{FF2B5EF4-FFF2-40B4-BE49-F238E27FC236}">
                <a16:creationId xmlns:a16="http://schemas.microsoft.com/office/drawing/2014/main" id="{F4D38AA2-718C-9541-94CC-29FE90DA18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5258" y="6521253"/>
            <a:ext cx="541686" cy="284830"/>
          </a:xfrm>
          <a:prstGeom prst="rect">
            <a:avLst/>
          </a:prstGeom>
        </p:spPr>
      </p:pic>
      <p:pic>
        <p:nvPicPr>
          <p:cNvPr id="3" name="Imagen 2">
            <a:extLst>
              <a:ext uri="{FF2B5EF4-FFF2-40B4-BE49-F238E27FC236}">
                <a16:creationId xmlns:a16="http://schemas.microsoft.com/office/drawing/2014/main" id="{3B96B5D9-F987-3244-93E3-FB7A1F1CE4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7514" y="1490901"/>
            <a:ext cx="4403718" cy="3499876"/>
          </a:xfrm>
          <a:prstGeom prst="rect">
            <a:avLst/>
          </a:prstGeom>
        </p:spPr>
      </p:pic>
      <p:pic>
        <p:nvPicPr>
          <p:cNvPr id="5" name="Imagen 4">
            <a:extLst>
              <a:ext uri="{FF2B5EF4-FFF2-40B4-BE49-F238E27FC236}">
                <a16:creationId xmlns:a16="http://schemas.microsoft.com/office/drawing/2014/main" id="{84895DC0-813E-8E43-89D9-42DA9077D2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7754" y="3420306"/>
            <a:ext cx="2915729" cy="1988527"/>
          </a:xfrm>
          <a:prstGeom prst="rect">
            <a:avLst/>
          </a:prstGeom>
        </p:spPr>
      </p:pic>
      <p:sp>
        <p:nvSpPr>
          <p:cNvPr id="47" name="Text Placeholder 3">
            <a:extLst>
              <a:ext uri="{FF2B5EF4-FFF2-40B4-BE49-F238E27FC236}">
                <a16:creationId xmlns:a16="http://schemas.microsoft.com/office/drawing/2014/main" id="{EA44ECE6-8959-714D-B6ED-FF32DE8F0FAC}"/>
              </a:ext>
            </a:extLst>
          </p:cNvPr>
          <p:cNvSpPr txBox="1">
            <a:spLocks/>
          </p:cNvSpPr>
          <p:nvPr/>
        </p:nvSpPr>
        <p:spPr>
          <a:xfrm>
            <a:off x="428624" y="373974"/>
            <a:ext cx="7235192" cy="511851"/>
          </a:xfrm>
          <a:prstGeom prst="rect">
            <a:avLst/>
          </a:prstGeom>
        </p:spPr>
        <p:txBody>
          <a:bodyPr vert="horz" lIns="85725" tIns="42863" rIns="85725" bIns="42863" rtlCol="0">
            <a:noAutofit/>
          </a:bodyPr>
          <a:lstStyle>
            <a:lvl1pPr marL="446088" indent="-439738" algn="l" defTabSz="914400" rtl="0" eaLnBrk="1" latinLnBrk="0" hangingPunct="1">
              <a:lnSpc>
                <a:spcPct val="90000"/>
              </a:lnSpc>
              <a:spcBef>
                <a:spcPts val="1000"/>
              </a:spcBef>
              <a:spcAft>
                <a:spcPts val="1000"/>
              </a:spcAft>
              <a:buSzPct val="90000"/>
              <a:buFontTx/>
              <a:buBlip>
                <a:blip r:embed="rId8"/>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9"/>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953" indent="0" defTabSz="857250">
              <a:spcBef>
                <a:spcPts val="938"/>
              </a:spcBef>
              <a:spcAft>
                <a:spcPts val="938"/>
              </a:spcAft>
              <a:buNone/>
              <a:defRPr/>
            </a:pPr>
            <a:r>
              <a:rPr lang="en-US" sz="2625" b="1" dirty="0">
                <a:solidFill>
                  <a:srgbClr val="000000"/>
                </a:solidFill>
                <a:latin typeface="Graphik Black" charset="0"/>
                <a:ea typeface="+mn-ea"/>
                <a:cs typeface="+mn-cs"/>
              </a:rPr>
              <a:t>The Webinar Series Covers the Following: </a:t>
            </a:r>
            <a:endParaRPr lang="en-US" sz="3375" b="1" dirty="0">
              <a:solidFill>
                <a:srgbClr val="000000"/>
              </a:solidFill>
              <a:latin typeface="Graphik" panose="020B0503030202060203" pitchFamily="34" charset="77"/>
            </a:endParaRPr>
          </a:p>
        </p:txBody>
      </p:sp>
      <p:sp>
        <p:nvSpPr>
          <p:cNvPr id="48" name="object 36">
            <a:extLst>
              <a:ext uri="{FF2B5EF4-FFF2-40B4-BE49-F238E27FC236}">
                <a16:creationId xmlns:a16="http://schemas.microsoft.com/office/drawing/2014/main" id="{A7181DFC-02E4-594B-BC3E-FEAECB44DE98}"/>
              </a:ext>
            </a:extLst>
          </p:cNvPr>
          <p:cNvSpPr txBox="1">
            <a:spLocks/>
          </p:cNvSpPr>
          <p:nvPr/>
        </p:nvSpPr>
        <p:spPr>
          <a:xfrm>
            <a:off x="792130" y="6610350"/>
            <a:ext cx="1497013" cy="115888"/>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rgbClr val="A7A8AA"/>
                </a:solidFill>
                <a:latin typeface="Open Sans Light"/>
                <a:ea typeface="+mn-ea"/>
                <a:cs typeface="Open Sans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90"/>
              </a:lnSpc>
            </a:pPr>
            <a:r>
              <a:rPr lang="es-MX" spc="45"/>
              <a:t>http://bonzai-intranet.com/</a:t>
            </a:r>
            <a:endParaRPr lang="es-MX" spc="4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1430000" cy="6858000"/>
          </a:xfrm>
          <a:prstGeom prst="rect">
            <a:avLst/>
          </a:prstGeom>
          <a:blipFill>
            <a:blip r:embed="rId3"/>
            <a:stretch>
              <a:fillRect/>
            </a:stretch>
          </a:blipFill>
        </p:spPr>
        <p:txBody>
          <a:bodyPr wrap="square" lIns="0" tIns="0" rIns="0" bIns="0" rtlCol="0"/>
          <a:lstStyle/>
          <a:p>
            <a:endParaRPr dirty="0"/>
          </a:p>
        </p:txBody>
      </p:sp>
      <p:sp>
        <p:nvSpPr>
          <p:cNvPr id="3" name="object 3"/>
          <p:cNvSpPr/>
          <p:nvPr/>
        </p:nvSpPr>
        <p:spPr>
          <a:xfrm>
            <a:off x="0" y="3034179"/>
            <a:ext cx="2333625" cy="1324610"/>
          </a:xfrm>
          <a:custGeom>
            <a:avLst/>
            <a:gdLst/>
            <a:ahLst/>
            <a:cxnLst/>
            <a:rect l="l" t="t" r="r" b="b"/>
            <a:pathLst>
              <a:path w="2333625" h="1324610">
                <a:moveTo>
                  <a:pt x="2028166" y="104902"/>
                </a:moveTo>
                <a:lnTo>
                  <a:pt x="1671434" y="104902"/>
                </a:lnTo>
                <a:lnTo>
                  <a:pt x="1719437" y="106950"/>
                </a:lnTo>
                <a:lnTo>
                  <a:pt x="1766319" y="112985"/>
                </a:lnTo>
                <a:lnTo>
                  <a:pt x="1811913" y="122835"/>
                </a:lnTo>
                <a:lnTo>
                  <a:pt x="1856048" y="136335"/>
                </a:lnTo>
                <a:lnTo>
                  <a:pt x="1898557" y="153314"/>
                </a:lnTo>
                <a:lnTo>
                  <a:pt x="1939272" y="173604"/>
                </a:lnTo>
                <a:lnTo>
                  <a:pt x="1978023" y="197037"/>
                </a:lnTo>
                <a:lnTo>
                  <a:pt x="2014643" y="223444"/>
                </a:lnTo>
                <a:lnTo>
                  <a:pt x="2048962" y="252657"/>
                </a:lnTo>
                <a:lnTo>
                  <a:pt x="2080813" y="284507"/>
                </a:lnTo>
                <a:lnTo>
                  <a:pt x="2110026" y="318826"/>
                </a:lnTo>
                <a:lnTo>
                  <a:pt x="2136434" y="355445"/>
                </a:lnTo>
                <a:lnTo>
                  <a:pt x="2159920" y="394301"/>
                </a:lnTo>
                <a:lnTo>
                  <a:pt x="2180158" y="434909"/>
                </a:lnTo>
                <a:lnTo>
                  <a:pt x="2197137" y="477417"/>
                </a:lnTo>
                <a:lnTo>
                  <a:pt x="2210636" y="521551"/>
                </a:lnTo>
                <a:lnTo>
                  <a:pt x="2220487" y="567143"/>
                </a:lnTo>
                <a:lnTo>
                  <a:pt x="2226521" y="614024"/>
                </a:lnTo>
                <a:lnTo>
                  <a:pt x="2228570" y="662025"/>
                </a:lnTo>
                <a:lnTo>
                  <a:pt x="2226394" y="711271"/>
                </a:lnTo>
                <a:lnTo>
                  <a:pt x="2219991" y="759359"/>
                </a:lnTo>
                <a:lnTo>
                  <a:pt x="2209546" y="806101"/>
                </a:lnTo>
                <a:lnTo>
                  <a:pt x="2195243" y="851311"/>
                </a:lnTo>
                <a:lnTo>
                  <a:pt x="2177270" y="894801"/>
                </a:lnTo>
                <a:lnTo>
                  <a:pt x="2155810" y="936385"/>
                </a:lnTo>
                <a:lnTo>
                  <a:pt x="2131049" y="975875"/>
                </a:lnTo>
                <a:lnTo>
                  <a:pt x="2103174" y="1013085"/>
                </a:lnTo>
                <a:lnTo>
                  <a:pt x="2072368" y="1047827"/>
                </a:lnTo>
                <a:lnTo>
                  <a:pt x="2038818" y="1079915"/>
                </a:lnTo>
                <a:lnTo>
                  <a:pt x="2002709" y="1109161"/>
                </a:lnTo>
                <a:lnTo>
                  <a:pt x="1964226" y="1135378"/>
                </a:lnTo>
                <a:lnTo>
                  <a:pt x="1923554" y="1158379"/>
                </a:lnTo>
                <a:lnTo>
                  <a:pt x="1880880" y="1177977"/>
                </a:lnTo>
                <a:lnTo>
                  <a:pt x="1836389" y="1193986"/>
                </a:lnTo>
                <a:lnTo>
                  <a:pt x="1790265" y="1206218"/>
                </a:lnTo>
                <a:lnTo>
                  <a:pt x="1742694" y="1214486"/>
                </a:lnTo>
                <a:lnTo>
                  <a:pt x="1693862" y="1218603"/>
                </a:lnTo>
                <a:lnTo>
                  <a:pt x="1693862" y="1219149"/>
                </a:lnTo>
                <a:lnTo>
                  <a:pt x="0" y="1219149"/>
                </a:lnTo>
                <a:lnTo>
                  <a:pt x="0" y="1324051"/>
                </a:lnTo>
                <a:lnTo>
                  <a:pt x="1688922" y="1324051"/>
                </a:lnTo>
                <a:lnTo>
                  <a:pt x="1705521" y="1323187"/>
                </a:lnTo>
                <a:lnTo>
                  <a:pt x="1753045" y="1319073"/>
                </a:lnTo>
                <a:lnTo>
                  <a:pt x="1799512" y="1311698"/>
                </a:lnTo>
                <a:lnTo>
                  <a:pt x="1844807" y="1301183"/>
                </a:lnTo>
                <a:lnTo>
                  <a:pt x="1888820" y="1287645"/>
                </a:lnTo>
                <a:lnTo>
                  <a:pt x="1931437" y="1271202"/>
                </a:lnTo>
                <a:lnTo>
                  <a:pt x="1972546" y="1251973"/>
                </a:lnTo>
                <a:lnTo>
                  <a:pt x="2012034" y="1230077"/>
                </a:lnTo>
                <a:lnTo>
                  <a:pt x="2049790" y="1205632"/>
                </a:lnTo>
                <a:lnTo>
                  <a:pt x="2085700" y="1178755"/>
                </a:lnTo>
                <a:lnTo>
                  <a:pt x="2119653" y="1149567"/>
                </a:lnTo>
                <a:lnTo>
                  <a:pt x="2151535" y="1118184"/>
                </a:lnTo>
                <a:lnTo>
                  <a:pt x="2181235" y="1084725"/>
                </a:lnTo>
                <a:lnTo>
                  <a:pt x="2208640" y="1049309"/>
                </a:lnTo>
                <a:lnTo>
                  <a:pt x="2233637" y="1012055"/>
                </a:lnTo>
                <a:lnTo>
                  <a:pt x="2256115" y="973080"/>
                </a:lnTo>
                <a:lnTo>
                  <a:pt x="2275960" y="932502"/>
                </a:lnTo>
                <a:lnTo>
                  <a:pt x="2293061" y="890441"/>
                </a:lnTo>
                <a:lnTo>
                  <a:pt x="2307305" y="847015"/>
                </a:lnTo>
                <a:lnTo>
                  <a:pt x="2318579" y="802342"/>
                </a:lnTo>
                <a:lnTo>
                  <a:pt x="2326771" y="756540"/>
                </a:lnTo>
                <a:lnTo>
                  <a:pt x="2331769" y="709729"/>
                </a:lnTo>
                <a:lnTo>
                  <a:pt x="2333459" y="662025"/>
                </a:lnTo>
                <a:lnTo>
                  <a:pt x="2331794" y="614816"/>
                </a:lnTo>
                <a:lnTo>
                  <a:pt x="2326873" y="568492"/>
                </a:lnTo>
                <a:lnTo>
                  <a:pt x="2318809" y="523166"/>
                </a:lnTo>
                <a:lnTo>
                  <a:pt x="2307716" y="478950"/>
                </a:lnTo>
                <a:lnTo>
                  <a:pt x="2293705" y="435958"/>
                </a:lnTo>
                <a:lnTo>
                  <a:pt x="2276839" y="394195"/>
                </a:lnTo>
                <a:lnTo>
                  <a:pt x="2257385" y="354094"/>
                </a:lnTo>
                <a:lnTo>
                  <a:pt x="2235302" y="315449"/>
                </a:lnTo>
                <a:lnTo>
                  <a:pt x="2210752" y="278480"/>
                </a:lnTo>
                <a:lnTo>
                  <a:pt x="2183851" y="243298"/>
                </a:lnTo>
                <a:lnTo>
                  <a:pt x="2154710" y="210016"/>
                </a:lnTo>
                <a:lnTo>
                  <a:pt x="2123443" y="178749"/>
                </a:lnTo>
                <a:lnTo>
                  <a:pt x="2090161" y="149608"/>
                </a:lnTo>
                <a:lnTo>
                  <a:pt x="2054979" y="122706"/>
                </a:lnTo>
                <a:lnTo>
                  <a:pt x="2028166" y="104902"/>
                </a:lnTo>
                <a:close/>
              </a:path>
              <a:path w="2333625" h="1324610">
                <a:moveTo>
                  <a:pt x="1671434" y="0"/>
                </a:moveTo>
                <a:lnTo>
                  <a:pt x="1624224" y="1665"/>
                </a:lnTo>
                <a:lnTo>
                  <a:pt x="1577898" y="6586"/>
                </a:lnTo>
                <a:lnTo>
                  <a:pt x="1532571" y="14650"/>
                </a:lnTo>
                <a:lnTo>
                  <a:pt x="1488354" y="25743"/>
                </a:lnTo>
                <a:lnTo>
                  <a:pt x="1445361" y="39754"/>
                </a:lnTo>
                <a:lnTo>
                  <a:pt x="1403705" y="56568"/>
                </a:lnTo>
                <a:lnTo>
                  <a:pt x="1363497" y="76074"/>
                </a:lnTo>
                <a:lnTo>
                  <a:pt x="1324853" y="98157"/>
                </a:lnTo>
                <a:lnTo>
                  <a:pt x="1287883" y="122706"/>
                </a:lnTo>
                <a:lnTo>
                  <a:pt x="1252701" y="149608"/>
                </a:lnTo>
                <a:lnTo>
                  <a:pt x="1219420" y="178749"/>
                </a:lnTo>
                <a:lnTo>
                  <a:pt x="1188153" y="210016"/>
                </a:lnTo>
                <a:lnTo>
                  <a:pt x="1159012" y="243298"/>
                </a:lnTo>
                <a:lnTo>
                  <a:pt x="1132112" y="278480"/>
                </a:lnTo>
                <a:lnTo>
                  <a:pt x="1107563" y="315449"/>
                </a:lnTo>
                <a:lnTo>
                  <a:pt x="1085480" y="354094"/>
                </a:lnTo>
                <a:lnTo>
                  <a:pt x="1065975" y="394301"/>
                </a:lnTo>
                <a:lnTo>
                  <a:pt x="1049161" y="435958"/>
                </a:lnTo>
                <a:lnTo>
                  <a:pt x="1035151" y="478950"/>
                </a:lnTo>
                <a:lnTo>
                  <a:pt x="1024058" y="523166"/>
                </a:lnTo>
                <a:lnTo>
                  <a:pt x="1015994" y="568492"/>
                </a:lnTo>
                <a:lnTo>
                  <a:pt x="1011074" y="614816"/>
                </a:lnTo>
                <a:lnTo>
                  <a:pt x="1009408" y="662025"/>
                </a:lnTo>
                <a:lnTo>
                  <a:pt x="1011162" y="709729"/>
                </a:lnTo>
                <a:lnTo>
                  <a:pt x="1016545" y="759113"/>
                </a:lnTo>
                <a:lnTo>
                  <a:pt x="1025368" y="806618"/>
                </a:lnTo>
                <a:lnTo>
                  <a:pt x="1037607" y="853206"/>
                </a:lnTo>
                <a:lnTo>
                  <a:pt x="1053198" y="898710"/>
                </a:lnTo>
                <a:lnTo>
                  <a:pt x="1072074" y="942962"/>
                </a:lnTo>
                <a:lnTo>
                  <a:pt x="1094170" y="985793"/>
                </a:lnTo>
                <a:lnTo>
                  <a:pt x="1119422" y="1027036"/>
                </a:lnTo>
                <a:lnTo>
                  <a:pt x="1147764" y="1066523"/>
                </a:lnTo>
                <a:lnTo>
                  <a:pt x="1179131" y="1104087"/>
                </a:lnTo>
                <a:lnTo>
                  <a:pt x="1332674" y="1104087"/>
                </a:lnTo>
                <a:lnTo>
                  <a:pt x="1293100" y="1070873"/>
                </a:lnTo>
                <a:lnTo>
                  <a:pt x="1257089" y="1034540"/>
                </a:lnTo>
                <a:lnTo>
                  <a:pt x="1224782" y="995342"/>
                </a:lnTo>
                <a:lnTo>
                  <a:pt x="1196322" y="953532"/>
                </a:lnTo>
                <a:lnTo>
                  <a:pt x="1171851" y="909364"/>
                </a:lnTo>
                <a:lnTo>
                  <a:pt x="1151510" y="863091"/>
                </a:lnTo>
                <a:lnTo>
                  <a:pt x="1135443" y="814967"/>
                </a:lnTo>
                <a:lnTo>
                  <a:pt x="1123790" y="765246"/>
                </a:lnTo>
                <a:lnTo>
                  <a:pt x="1116694" y="714181"/>
                </a:lnTo>
                <a:lnTo>
                  <a:pt x="1114298" y="662025"/>
                </a:lnTo>
                <a:lnTo>
                  <a:pt x="1116346" y="614024"/>
                </a:lnTo>
                <a:lnTo>
                  <a:pt x="1122381" y="567143"/>
                </a:lnTo>
                <a:lnTo>
                  <a:pt x="1132232" y="521551"/>
                </a:lnTo>
                <a:lnTo>
                  <a:pt x="1145732" y="477417"/>
                </a:lnTo>
                <a:lnTo>
                  <a:pt x="1162712" y="434909"/>
                </a:lnTo>
                <a:lnTo>
                  <a:pt x="1183003" y="394195"/>
                </a:lnTo>
                <a:lnTo>
                  <a:pt x="1206437" y="355445"/>
                </a:lnTo>
                <a:lnTo>
                  <a:pt x="1232845" y="318826"/>
                </a:lnTo>
                <a:lnTo>
                  <a:pt x="1262059" y="284507"/>
                </a:lnTo>
                <a:lnTo>
                  <a:pt x="1293910" y="252657"/>
                </a:lnTo>
                <a:lnTo>
                  <a:pt x="1328230" y="223444"/>
                </a:lnTo>
                <a:lnTo>
                  <a:pt x="1364850" y="197037"/>
                </a:lnTo>
                <a:lnTo>
                  <a:pt x="1403601" y="173604"/>
                </a:lnTo>
                <a:lnTo>
                  <a:pt x="1444316" y="153314"/>
                </a:lnTo>
                <a:lnTo>
                  <a:pt x="1486824" y="136335"/>
                </a:lnTo>
                <a:lnTo>
                  <a:pt x="1530959" y="122835"/>
                </a:lnTo>
                <a:lnTo>
                  <a:pt x="1576551" y="112985"/>
                </a:lnTo>
                <a:lnTo>
                  <a:pt x="1623432" y="106950"/>
                </a:lnTo>
                <a:lnTo>
                  <a:pt x="1671434" y="104902"/>
                </a:lnTo>
                <a:lnTo>
                  <a:pt x="2028166" y="104902"/>
                </a:lnTo>
                <a:lnTo>
                  <a:pt x="2018009" y="98157"/>
                </a:lnTo>
                <a:lnTo>
                  <a:pt x="1979365" y="76074"/>
                </a:lnTo>
                <a:lnTo>
                  <a:pt x="1939158" y="56568"/>
                </a:lnTo>
                <a:lnTo>
                  <a:pt x="1897501" y="39754"/>
                </a:lnTo>
                <a:lnTo>
                  <a:pt x="1854509" y="25743"/>
                </a:lnTo>
                <a:lnTo>
                  <a:pt x="1810293" y="14650"/>
                </a:lnTo>
                <a:lnTo>
                  <a:pt x="1764966" y="6586"/>
                </a:lnTo>
                <a:lnTo>
                  <a:pt x="1718642" y="1665"/>
                </a:lnTo>
                <a:lnTo>
                  <a:pt x="1671434" y="0"/>
                </a:lnTo>
                <a:close/>
              </a:path>
            </a:pathLst>
          </a:custGeom>
          <a:solidFill>
            <a:srgbClr val="F28D2A"/>
          </a:solidFill>
        </p:spPr>
        <p:txBody>
          <a:bodyPr wrap="square" lIns="0" tIns="0" rIns="0" bIns="0" rtlCol="0"/>
          <a:lstStyle/>
          <a:p>
            <a:endParaRPr/>
          </a:p>
        </p:txBody>
      </p:sp>
      <p:sp>
        <p:nvSpPr>
          <p:cNvPr id="4" name="object 4"/>
          <p:cNvSpPr/>
          <p:nvPr/>
        </p:nvSpPr>
        <p:spPr>
          <a:xfrm>
            <a:off x="2077102" y="3034179"/>
            <a:ext cx="2910840" cy="1324610"/>
          </a:xfrm>
          <a:custGeom>
            <a:avLst/>
            <a:gdLst/>
            <a:ahLst/>
            <a:cxnLst/>
            <a:rect l="l" t="t" r="r" b="b"/>
            <a:pathLst>
              <a:path w="2910840" h="1324610">
                <a:moveTo>
                  <a:pt x="2605114" y="104902"/>
                </a:moveTo>
                <a:lnTo>
                  <a:pt x="2248382" y="104902"/>
                </a:lnTo>
                <a:lnTo>
                  <a:pt x="2296383" y="106950"/>
                </a:lnTo>
                <a:lnTo>
                  <a:pt x="2343264" y="112985"/>
                </a:lnTo>
                <a:lnTo>
                  <a:pt x="2388856" y="122835"/>
                </a:lnTo>
                <a:lnTo>
                  <a:pt x="2432990" y="136335"/>
                </a:lnTo>
                <a:lnTo>
                  <a:pt x="2475498" y="153314"/>
                </a:lnTo>
                <a:lnTo>
                  <a:pt x="2516212" y="173604"/>
                </a:lnTo>
                <a:lnTo>
                  <a:pt x="2554962" y="197037"/>
                </a:lnTo>
                <a:lnTo>
                  <a:pt x="2591581" y="223444"/>
                </a:lnTo>
                <a:lnTo>
                  <a:pt x="2625900" y="252657"/>
                </a:lnTo>
                <a:lnTo>
                  <a:pt x="2657750" y="284507"/>
                </a:lnTo>
                <a:lnTo>
                  <a:pt x="2686963" y="318826"/>
                </a:lnTo>
                <a:lnTo>
                  <a:pt x="2713370" y="355445"/>
                </a:lnTo>
                <a:lnTo>
                  <a:pt x="2736856" y="394301"/>
                </a:lnTo>
                <a:lnTo>
                  <a:pt x="2757093" y="434909"/>
                </a:lnTo>
                <a:lnTo>
                  <a:pt x="2774072" y="477417"/>
                </a:lnTo>
                <a:lnTo>
                  <a:pt x="2787572" y="521551"/>
                </a:lnTo>
                <a:lnTo>
                  <a:pt x="2797423" y="567143"/>
                </a:lnTo>
                <a:lnTo>
                  <a:pt x="2803457" y="614024"/>
                </a:lnTo>
                <a:lnTo>
                  <a:pt x="2805506" y="662025"/>
                </a:lnTo>
                <a:lnTo>
                  <a:pt x="2803330" y="711271"/>
                </a:lnTo>
                <a:lnTo>
                  <a:pt x="2796927" y="759359"/>
                </a:lnTo>
                <a:lnTo>
                  <a:pt x="2786482" y="806101"/>
                </a:lnTo>
                <a:lnTo>
                  <a:pt x="2772181" y="851311"/>
                </a:lnTo>
                <a:lnTo>
                  <a:pt x="2754208" y="894801"/>
                </a:lnTo>
                <a:lnTo>
                  <a:pt x="2732749" y="936385"/>
                </a:lnTo>
                <a:lnTo>
                  <a:pt x="2707989" y="975875"/>
                </a:lnTo>
                <a:lnTo>
                  <a:pt x="2680115" y="1013085"/>
                </a:lnTo>
                <a:lnTo>
                  <a:pt x="2649310" y="1047827"/>
                </a:lnTo>
                <a:lnTo>
                  <a:pt x="2615761" y="1079915"/>
                </a:lnTo>
                <a:lnTo>
                  <a:pt x="2579653" y="1109161"/>
                </a:lnTo>
                <a:lnTo>
                  <a:pt x="2541171" y="1135378"/>
                </a:lnTo>
                <a:lnTo>
                  <a:pt x="2500500" y="1158379"/>
                </a:lnTo>
                <a:lnTo>
                  <a:pt x="2457827" y="1177977"/>
                </a:lnTo>
                <a:lnTo>
                  <a:pt x="2413336" y="1193986"/>
                </a:lnTo>
                <a:lnTo>
                  <a:pt x="2367212" y="1206218"/>
                </a:lnTo>
                <a:lnTo>
                  <a:pt x="2319642" y="1214486"/>
                </a:lnTo>
                <a:lnTo>
                  <a:pt x="2270810" y="1218603"/>
                </a:lnTo>
                <a:lnTo>
                  <a:pt x="2270810" y="1219149"/>
                </a:lnTo>
                <a:lnTo>
                  <a:pt x="134962" y="1219149"/>
                </a:lnTo>
                <a:lnTo>
                  <a:pt x="103373" y="1248172"/>
                </a:lnTo>
                <a:lnTo>
                  <a:pt x="70310" y="1275357"/>
                </a:lnTo>
                <a:lnTo>
                  <a:pt x="35832" y="1300664"/>
                </a:lnTo>
                <a:lnTo>
                  <a:pt x="0" y="1324051"/>
                </a:lnTo>
                <a:lnTo>
                  <a:pt x="2265870" y="1324051"/>
                </a:lnTo>
                <a:lnTo>
                  <a:pt x="2329983" y="1319073"/>
                </a:lnTo>
                <a:lnTo>
                  <a:pt x="2376450" y="1311698"/>
                </a:lnTo>
                <a:lnTo>
                  <a:pt x="2421747" y="1301183"/>
                </a:lnTo>
                <a:lnTo>
                  <a:pt x="2465761" y="1287645"/>
                </a:lnTo>
                <a:lnTo>
                  <a:pt x="2508379" y="1271202"/>
                </a:lnTo>
                <a:lnTo>
                  <a:pt x="2549489" y="1251973"/>
                </a:lnTo>
                <a:lnTo>
                  <a:pt x="2588978" y="1230077"/>
                </a:lnTo>
                <a:lnTo>
                  <a:pt x="2626735" y="1205632"/>
                </a:lnTo>
                <a:lnTo>
                  <a:pt x="2662646" y="1178755"/>
                </a:lnTo>
                <a:lnTo>
                  <a:pt x="2696599" y="1149567"/>
                </a:lnTo>
                <a:lnTo>
                  <a:pt x="2728482" y="1118184"/>
                </a:lnTo>
                <a:lnTo>
                  <a:pt x="2758182" y="1084725"/>
                </a:lnTo>
                <a:lnTo>
                  <a:pt x="2785587" y="1049309"/>
                </a:lnTo>
                <a:lnTo>
                  <a:pt x="2810585" y="1012055"/>
                </a:lnTo>
                <a:lnTo>
                  <a:pt x="2833063" y="973080"/>
                </a:lnTo>
                <a:lnTo>
                  <a:pt x="2852908" y="932502"/>
                </a:lnTo>
                <a:lnTo>
                  <a:pt x="2870009" y="890441"/>
                </a:lnTo>
                <a:lnTo>
                  <a:pt x="2884253" y="847015"/>
                </a:lnTo>
                <a:lnTo>
                  <a:pt x="2895527" y="802342"/>
                </a:lnTo>
                <a:lnTo>
                  <a:pt x="2903719" y="756540"/>
                </a:lnTo>
                <a:lnTo>
                  <a:pt x="2908717" y="709729"/>
                </a:lnTo>
                <a:lnTo>
                  <a:pt x="2910408" y="662025"/>
                </a:lnTo>
                <a:lnTo>
                  <a:pt x="2908742" y="614816"/>
                </a:lnTo>
                <a:lnTo>
                  <a:pt x="2903821" y="568492"/>
                </a:lnTo>
                <a:lnTo>
                  <a:pt x="2895757" y="523166"/>
                </a:lnTo>
                <a:lnTo>
                  <a:pt x="2884664" y="478950"/>
                </a:lnTo>
                <a:lnTo>
                  <a:pt x="2870654" y="435958"/>
                </a:lnTo>
                <a:lnTo>
                  <a:pt x="2853788" y="394195"/>
                </a:lnTo>
                <a:lnTo>
                  <a:pt x="2834334" y="354094"/>
                </a:lnTo>
                <a:lnTo>
                  <a:pt x="2812250" y="315449"/>
                </a:lnTo>
                <a:lnTo>
                  <a:pt x="2787701" y="278480"/>
                </a:lnTo>
                <a:lnTo>
                  <a:pt x="2760799" y="243298"/>
                </a:lnTo>
                <a:lnTo>
                  <a:pt x="2731658" y="210016"/>
                </a:lnTo>
                <a:lnTo>
                  <a:pt x="2700391" y="178749"/>
                </a:lnTo>
                <a:lnTo>
                  <a:pt x="2667110" y="149608"/>
                </a:lnTo>
                <a:lnTo>
                  <a:pt x="2631928" y="122706"/>
                </a:lnTo>
                <a:lnTo>
                  <a:pt x="2605114" y="104902"/>
                </a:lnTo>
                <a:close/>
              </a:path>
              <a:path w="2910840" h="1324610">
                <a:moveTo>
                  <a:pt x="2248382" y="0"/>
                </a:moveTo>
                <a:lnTo>
                  <a:pt x="2201172" y="1665"/>
                </a:lnTo>
                <a:lnTo>
                  <a:pt x="2154847" y="6586"/>
                </a:lnTo>
                <a:lnTo>
                  <a:pt x="2109519" y="14650"/>
                </a:lnTo>
                <a:lnTo>
                  <a:pt x="2065303" y="25743"/>
                </a:lnTo>
                <a:lnTo>
                  <a:pt x="2022310" y="39754"/>
                </a:lnTo>
                <a:lnTo>
                  <a:pt x="1980653" y="56568"/>
                </a:lnTo>
                <a:lnTo>
                  <a:pt x="1940446" y="76074"/>
                </a:lnTo>
                <a:lnTo>
                  <a:pt x="1901801" y="98157"/>
                </a:lnTo>
                <a:lnTo>
                  <a:pt x="1864831" y="122706"/>
                </a:lnTo>
                <a:lnTo>
                  <a:pt x="1829649" y="149608"/>
                </a:lnTo>
                <a:lnTo>
                  <a:pt x="1796368" y="178749"/>
                </a:lnTo>
                <a:lnTo>
                  <a:pt x="1765101" y="210016"/>
                </a:lnTo>
                <a:lnTo>
                  <a:pt x="1735961" y="243298"/>
                </a:lnTo>
                <a:lnTo>
                  <a:pt x="1709060" y="278480"/>
                </a:lnTo>
                <a:lnTo>
                  <a:pt x="1684511" y="315449"/>
                </a:lnTo>
                <a:lnTo>
                  <a:pt x="1662428" y="354094"/>
                </a:lnTo>
                <a:lnTo>
                  <a:pt x="1642923" y="394301"/>
                </a:lnTo>
                <a:lnTo>
                  <a:pt x="1626109" y="435958"/>
                </a:lnTo>
                <a:lnTo>
                  <a:pt x="1612099" y="478950"/>
                </a:lnTo>
                <a:lnTo>
                  <a:pt x="1601006" y="523166"/>
                </a:lnTo>
                <a:lnTo>
                  <a:pt x="1592943" y="568492"/>
                </a:lnTo>
                <a:lnTo>
                  <a:pt x="1588022" y="614816"/>
                </a:lnTo>
                <a:lnTo>
                  <a:pt x="1586357" y="662025"/>
                </a:lnTo>
                <a:lnTo>
                  <a:pt x="1588110" y="709729"/>
                </a:lnTo>
                <a:lnTo>
                  <a:pt x="1593495" y="759112"/>
                </a:lnTo>
                <a:lnTo>
                  <a:pt x="1602319" y="806616"/>
                </a:lnTo>
                <a:lnTo>
                  <a:pt x="1614560" y="853203"/>
                </a:lnTo>
                <a:lnTo>
                  <a:pt x="1630152" y="898705"/>
                </a:lnTo>
                <a:lnTo>
                  <a:pt x="1649030" y="942956"/>
                </a:lnTo>
                <a:lnTo>
                  <a:pt x="1671129" y="985787"/>
                </a:lnTo>
                <a:lnTo>
                  <a:pt x="1696382" y="1027031"/>
                </a:lnTo>
                <a:lnTo>
                  <a:pt x="1724725" y="1066520"/>
                </a:lnTo>
                <a:lnTo>
                  <a:pt x="1756092" y="1104087"/>
                </a:lnTo>
                <a:lnTo>
                  <a:pt x="1909622" y="1104087"/>
                </a:lnTo>
                <a:lnTo>
                  <a:pt x="1870045" y="1070873"/>
                </a:lnTo>
                <a:lnTo>
                  <a:pt x="1834032" y="1034540"/>
                </a:lnTo>
                <a:lnTo>
                  <a:pt x="1801725" y="995342"/>
                </a:lnTo>
                <a:lnTo>
                  <a:pt x="1773265" y="953532"/>
                </a:lnTo>
                <a:lnTo>
                  <a:pt x="1748794" y="909364"/>
                </a:lnTo>
                <a:lnTo>
                  <a:pt x="1728455" y="863091"/>
                </a:lnTo>
                <a:lnTo>
                  <a:pt x="1712389" y="814967"/>
                </a:lnTo>
                <a:lnTo>
                  <a:pt x="1700737" y="765246"/>
                </a:lnTo>
                <a:lnTo>
                  <a:pt x="1693642" y="714181"/>
                </a:lnTo>
                <a:lnTo>
                  <a:pt x="1691246" y="662025"/>
                </a:lnTo>
                <a:lnTo>
                  <a:pt x="1693295" y="614024"/>
                </a:lnTo>
                <a:lnTo>
                  <a:pt x="1699329" y="567143"/>
                </a:lnTo>
                <a:lnTo>
                  <a:pt x="1709181" y="521551"/>
                </a:lnTo>
                <a:lnTo>
                  <a:pt x="1722681" y="477417"/>
                </a:lnTo>
                <a:lnTo>
                  <a:pt x="1739660" y="434909"/>
                </a:lnTo>
                <a:lnTo>
                  <a:pt x="1759951" y="394195"/>
                </a:lnTo>
                <a:lnTo>
                  <a:pt x="1783385" y="355445"/>
                </a:lnTo>
                <a:lnTo>
                  <a:pt x="1809793" y="318826"/>
                </a:lnTo>
                <a:lnTo>
                  <a:pt x="1839007" y="284507"/>
                </a:lnTo>
                <a:lnTo>
                  <a:pt x="1870858" y="252657"/>
                </a:lnTo>
                <a:lnTo>
                  <a:pt x="1905178" y="223444"/>
                </a:lnTo>
                <a:lnTo>
                  <a:pt x="1941798" y="197037"/>
                </a:lnTo>
                <a:lnTo>
                  <a:pt x="1980549" y="173604"/>
                </a:lnTo>
                <a:lnTo>
                  <a:pt x="2021264" y="153314"/>
                </a:lnTo>
                <a:lnTo>
                  <a:pt x="2063773" y="136335"/>
                </a:lnTo>
                <a:lnTo>
                  <a:pt x="2107908" y="122835"/>
                </a:lnTo>
                <a:lnTo>
                  <a:pt x="2153500" y="112985"/>
                </a:lnTo>
                <a:lnTo>
                  <a:pt x="2200381" y="106950"/>
                </a:lnTo>
                <a:lnTo>
                  <a:pt x="2248382" y="104902"/>
                </a:lnTo>
                <a:lnTo>
                  <a:pt x="2605114" y="104902"/>
                </a:lnTo>
                <a:lnTo>
                  <a:pt x="2594958" y="98157"/>
                </a:lnTo>
                <a:lnTo>
                  <a:pt x="2556313" y="76074"/>
                </a:lnTo>
                <a:lnTo>
                  <a:pt x="2516106" y="56568"/>
                </a:lnTo>
                <a:lnTo>
                  <a:pt x="2474450" y="39754"/>
                </a:lnTo>
                <a:lnTo>
                  <a:pt x="2431457" y="25743"/>
                </a:lnTo>
                <a:lnTo>
                  <a:pt x="2387241" y="14650"/>
                </a:lnTo>
                <a:lnTo>
                  <a:pt x="2341915" y="6586"/>
                </a:lnTo>
                <a:lnTo>
                  <a:pt x="2295591" y="1665"/>
                </a:lnTo>
                <a:lnTo>
                  <a:pt x="2248382" y="0"/>
                </a:lnTo>
                <a:close/>
              </a:path>
            </a:pathLst>
          </a:custGeom>
          <a:solidFill>
            <a:srgbClr val="FFCE06"/>
          </a:solidFill>
        </p:spPr>
        <p:txBody>
          <a:bodyPr wrap="square" lIns="0" tIns="0" rIns="0" bIns="0" rtlCol="0"/>
          <a:lstStyle/>
          <a:p>
            <a:endParaRPr/>
          </a:p>
        </p:txBody>
      </p:sp>
      <p:sp>
        <p:nvSpPr>
          <p:cNvPr id="5" name="object 5"/>
          <p:cNvSpPr/>
          <p:nvPr/>
        </p:nvSpPr>
        <p:spPr>
          <a:xfrm>
            <a:off x="4765884" y="3034179"/>
            <a:ext cx="2910840" cy="1324610"/>
          </a:xfrm>
          <a:custGeom>
            <a:avLst/>
            <a:gdLst/>
            <a:ahLst/>
            <a:cxnLst/>
            <a:rect l="l" t="t" r="r" b="b"/>
            <a:pathLst>
              <a:path w="2910840" h="1324610">
                <a:moveTo>
                  <a:pt x="2605107" y="104902"/>
                </a:moveTo>
                <a:lnTo>
                  <a:pt x="2248369" y="104902"/>
                </a:lnTo>
                <a:lnTo>
                  <a:pt x="2296371" y="106950"/>
                </a:lnTo>
                <a:lnTo>
                  <a:pt x="2343252" y="112985"/>
                </a:lnTo>
                <a:lnTo>
                  <a:pt x="2388844" y="122835"/>
                </a:lnTo>
                <a:lnTo>
                  <a:pt x="2432979" y="136335"/>
                </a:lnTo>
                <a:lnTo>
                  <a:pt x="2475488" y="153314"/>
                </a:lnTo>
                <a:lnTo>
                  <a:pt x="2516202" y="173604"/>
                </a:lnTo>
                <a:lnTo>
                  <a:pt x="2554953" y="197037"/>
                </a:lnTo>
                <a:lnTo>
                  <a:pt x="2591573" y="223444"/>
                </a:lnTo>
                <a:lnTo>
                  <a:pt x="2625893" y="252657"/>
                </a:lnTo>
                <a:lnTo>
                  <a:pt x="2657744" y="284507"/>
                </a:lnTo>
                <a:lnTo>
                  <a:pt x="2686958" y="318826"/>
                </a:lnTo>
                <a:lnTo>
                  <a:pt x="2713366" y="355445"/>
                </a:lnTo>
                <a:lnTo>
                  <a:pt x="2736853" y="394301"/>
                </a:lnTo>
                <a:lnTo>
                  <a:pt x="2757091" y="434909"/>
                </a:lnTo>
                <a:lnTo>
                  <a:pt x="2774071" y="477417"/>
                </a:lnTo>
                <a:lnTo>
                  <a:pt x="2787571" y="521551"/>
                </a:lnTo>
                <a:lnTo>
                  <a:pt x="2797422" y="567143"/>
                </a:lnTo>
                <a:lnTo>
                  <a:pt x="2803457" y="614024"/>
                </a:lnTo>
                <a:lnTo>
                  <a:pt x="2805506" y="662025"/>
                </a:lnTo>
                <a:lnTo>
                  <a:pt x="2803330" y="711271"/>
                </a:lnTo>
                <a:lnTo>
                  <a:pt x="2796927" y="759359"/>
                </a:lnTo>
                <a:lnTo>
                  <a:pt x="2786482" y="806101"/>
                </a:lnTo>
                <a:lnTo>
                  <a:pt x="2772181" y="851311"/>
                </a:lnTo>
                <a:lnTo>
                  <a:pt x="2754208" y="894801"/>
                </a:lnTo>
                <a:lnTo>
                  <a:pt x="2732749" y="936385"/>
                </a:lnTo>
                <a:lnTo>
                  <a:pt x="2707989" y="975875"/>
                </a:lnTo>
                <a:lnTo>
                  <a:pt x="2680115" y="1013085"/>
                </a:lnTo>
                <a:lnTo>
                  <a:pt x="2649310" y="1047827"/>
                </a:lnTo>
                <a:lnTo>
                  <a:pt x="2615761" y="1079915"/>
                </a:lnTo>
                <a:lnTo>
                  <a:pt x="2579653" y="1109161"/>
                </a:lnTo>
                <a:lnTo>
                  <a:pt x="2541171" y="1135378"/>
                </a:lnTo>
                <a:lnTo>
                  <a:pt x="2500500" y="1158379"/>
                </a:lnTo>
                <a:lnTo>
                  <a:pt x="2457827" y="1177977"/>
                </a:lnTo>
                <a:lnTo>
                  <a:pt x="2413336" y="1193986"/>
                </a:lnTo>
                <a:lnTo>
                  <a:pt x="2367212" y="1206218"/>
                </a:lnTo>
                <a:lnTo>
                  <a:pt x="2319642" y="1214486"/>
                </a:lnTo>
                <a:lnTo>
                  <a:pt x="2270810" y="1218603"/>
                </a:lnTo>
                <a:lnTo>
                  <a:pt x="2270810" y="1219149"/>
                </a:lnTo>
                <a:lnTo>
                  <a:pt x="134962" y="1219149"/>
                </a:lnTo>
                <a:lnTo>
                  <a:pt x="103373" y="1248172"/>
                </a:lnTo>
                <a:lnTo>
                  <a:pt x="70310" y="1275357"/>
                </a:lnTo>
                <a:lnTo>
                  <a:pt x="35832" y="1300664"/>
                </a:lnTo>
                <a:lnTo>
                  <a:pt x="0" y="1324051"/>
                </a:lnTo>
                <a:lnTo>
                  <a:pt x="2265857" y="1324051"/>
                </a:lnTo>
                <a:lnTo>
                  <a:pt x="2329979" y="1319073"/>
                </a:lnTo>
                <a:lnTo>
                  <a:pt x="2376444" y="1311698"/>
                </a:lnTo>
                <a:lnTo>
                  <a:pt x="2421739" y="1301183"/>
                </a:lnTo>
                <a:lnTo>
                  <a:pt x="2465751" y="1287645"/>
                </a:lnTo>
                <a:lnTo>
                  <a:pt x="2508367" y="1271202"/>
                </a:lnTo>
                <a:lnTo>
                  <a:pt x="2549476" y="1251973"/>
                </a:lnTo>
                <a:lnTo>
                  <a:pt x="2588964" y="1230077"/>
                </a:lnTo>
                <a:lnTo>
                  <a:pt x="2626720" y="1205632"/>
                </a:lnTo>
                <a:lnTo>
                  <a:pt x="2662630" y="1178755"/>
                </a:lnTo>
                <a:lnTo>
                  <a:pt x="2696583" y="1149567"/>
                </a:lnTo>
                <a:lnTo>
                  <a:pt x="2728466" y="1118184"/>
                </a:lnTo>
                <a:lnTo>
                  <a:pt x="2758166" y="1084725"/>
                </a:lnTo>
                <a:lnTo>
                  <a:pt x="2785572" y="1049309"/>
                </a:lnTo>
                <a:lnTo>
                  <a:pt x="2810570" y="1012055"/>
                </a:lnTo>
                <a:lnTo>
                  <a:pt x="2833048" y="973080"/>
                </a:lnTo>
                <a:lnTo>
                  <a:pt x="2852894" y="932502"/>
                </a:lnTo>
                <a:lnTo>
                  <a:pt x="2869995" y="890441"/>
                </a:lnTo>
                <a:lnTo>
                  <a:pt x="2884239" y="847015"/>
                </a:lnTo>
                <a:lnTo>
                  <a:pt x="2895514" y="802342"/>
                </a:lnTo>
                <a:lnTo>
                  <a:pt x="2903706" y="756540"/>
                </a:lnTo>
                <a:lnTo>
                  <a:pt x="2908704" y="709729"/>
                </a:lnTo>
                <a:lnTo>
                  <a:pt x="2910395" y="662025"/>
                </a:lnTo>
                <a:lnTo>
                  <a:pt x="2908730" y="614816"/>
                </a:lnTo>
                <a:lnTo>
                  <a:pt x="2903809" y="568492"/>
                </a:lnTo>
                <a:lnTo>
                  <a:pt x="2895745" y="523166"/>
                </a:lnTo>
                <a:lnTo>
                  <a:pt x="2884652" y="478950"/>
                </a:lnTo>
                <a:lnTo>
                  <a:pt x="2870642" y="435958"/>
                </a:lnTo>
                <a:lnTo>
                  <a:pt x="2853777" y="394195"/>
                </a:lnTo>
                <a:lnTo>
                  <a:pt x="2834323" y="354094"/>
                </a:lnTo>
                <a:lnTo>
                  <a:pt x="2812240" y="315449"/>
                </a:lnTo>
                <a:lnTo>
                  <a:pt x="2787692" y="278480"/>
                </a:lnTo>
                <a:lnTo>
                  <a:pt x="2760791" y="243298"/>
                </a:lnTo>
                <a:lnTo>
                  <a:pt x="2731650" y="210016"/>
                </a:lnTo>
                <a:lnTo>
                  <a:pt x="2700383" y="178749"/>
                </a:lnTo>
                <a:lnTo>
                  <a:pt x="2667102" y="149608"/>
                </a:lnTo>
                <a:lnTo>
                  <a:pt x="2631920" y="122706"/>
                </a:lnTo>
                <a:lnTo>
                  <a:pt x="2605107" y="104902"/>
                </a:lnTo>
                <a:close/>
              </a:path>
              <a:path w="2910840" h="1324610">
                <a:moveTo>
                  <a:pt x="2248369" y="0"/>
                </a:moveTo>
                <a:lnTo>
                  <a:pt x="2201161" y="1665"/>
                </a:lnTo>
                <a:lnTo>
                  <a:pt x="2154837" y="6586"/>
                </a:lnTo>
                <a:lnTo>
                  <a:pt x="2109511" y="14650"/>
                </a:lnTo>
                <a:lnTo>
                  <a:pt x="2065295" y="25743"/>
                </a:lnTo>
                <a:lnTo>
                  <a:pt x="2022303" y="39754"/>
                </a:lnTo>
                <a:lnTo>
                  <a:pt x="1980648" y="56568"/>
                </a:lnTo>
                <a:lnTo>
                  <a:pt x="1940441" y="76074"/>
                </a:lnTo>
                <a:lnTo>
                  <a:pt x="1901797" y="98157"/>
                </a:lnTo>
                <a:lnTo>
                  <a:pt x="1864828" y="122706"/>
                </a:lnTo>
                <a:lnTo>
                  <a:pt x="1829647" y="149608"/>
                </a:lnTo>
                <a:lnTo>
                  <a:pt x="1796367" y="178749"/>
                </a:lnTo>
                <a:lnTo>
                  <a:pt x="1765100" y="210016"/>
                </a:lnTo>
                <a:lnTo>
                  <a:pt x="1735960" y="243298"/>
                </a:lnTo>
                <a:lnTo>
                  <a:pt x="1709059" y="278480"/>
                </a:lnTo>
                <a:lnTo>
                  <a:pt x="1684511" y="315449"/>
                </a:lnTo>
                <a:lnTo>
                  <a:pt x="1662428" y="354094"/>
                </a:lnTo>
                <a:lnTo>
                  <a:pt x="1642923" y="394301"/>
                </a:lnTo>
                <a:lnTo>
                  <a:pt x="1626109" y="435958"/>
                </a:lnTo>
                <a:lnTo>
                  <a:pt x="1612099" y="478950"/>
                </a:lnTo>
                <a:lnTo>
                  <a:pt x="1601006" y="523166"/>
                </a:lnTo>
                <a:lnTo>
                  <a:pt x="1592943" y="568492"/>
                </a:lnTo>
                <a:lnTo>
                  <a:pt x="1588022" y="614816"/>
                </a:lnTo>
                <a:lnTo>
                  <a:pt x="1586357" y="662025"/>
                </a:lnTo>
                <a:lnTo>
                  <a:pt x="1588110" y="709729"/>
                </a:lnTo>
                <a:lnTo>
                  <a:pt x="1593495" y="759112"/>
                </a:lnTo>
                <a:lnTo>
                  <a:pt x="1602319" y="806616"/>
                </a:lnTo>
                <a:lnTo>
                  <a:pt x="1614560" y="853203"/>
                </a:lnTo>
                <a:lnTo>
                  <a:pt x="1630152" y="898705"/>
                </a:lnTo>
                <a:lnTo>
                  <a:pt x="1649030" y="942956"/>
                </a:lnTo>
                <a:lnTo>
                  <a:pt x="1671129" y="985787"/>
                </a:lnTo>
                <a:lnTo>
                  <a:pt x="1696382" y="1027031"/>
                </a:lnTo>
                <a:lnTo>
                  <a:pt x="1724725" y="1066520"/>
                </a:lnTo>
                <a:lnTo>
                  <a:pt x="1756092" y="1104087"/>
                </a:lnTo>
                <a:lnTo>
                  <a:pt x="1909610" y="1104087"/>
                </a:lnTo>
                <a:lnTo>
                  <a:pt x="1870036" y="1070873"/>
                </a:lnTo>
                <a:lnTo>
                  <a:pt x="1834025" y="1034540"/>
                </a:lnTo>
                <a:lnTo>
                  <a:pt x="1801720" y="995342"/>
                </a:lnTo>
                <a:lnTo>
                  <a:pt x="1773262" y="953532"/>
                </a:lnTo>
                <a:lnTo>
                  <a:pt x="1748793" y="909364"/>
                </a:lnTo>
                <a:lnTo>
                  <a:pt x="1728454" y="863091"/>
                </a:lnTo>
                <a:lnTo>
                  <a:pt x="1712388" y="814967"/>
                </a:lnTo>
                <a:lnTo>
                  <a:pt x="1700737" y="765246"/>
                </a:lnTo>
                <a:lnTo>
                  <a:pt x="1693642" y="714181"/>
                </a:lnTo>
                <a:lnTo>
                  <a:pt x="1691246" y="662025"/>
                </a:lnTo>
                <a:lnTo>
                  <a:pt x="1693295" y="614024"/>
                </a:lnTo>
                <a:lnTo>
                  <a:pt x="1699329" y="567143"/>
                </a:lnTo>
                <a:lnTo>
                  <a:pt x="1709181" y="521551"/>
                </a:lnTo>
                <a:lnTo>
                  <a:pt x="1722680" y="477417"/>
                </a:lnTo>
                <a:lnTo>
                  <a:pt x="1739660" y="434909"/>
                </a:lnTo>
                <a:lnTo>
                  <a:pt x="1759951" y="394195"/>
                </a:lnTo>
                <a:lnTo>
                  <a:pt x="1783385" y="355445"/>
                </a:lnTo>
                <a:lnTo>
                  <a:pt x="1809793" y="318826"/>
                </a:lnTo>
                <a:lnTo>
                  <a:pt x="1839006" y="284507"/>
                </a:lnTo>
                <a:lnTo>
                  <a:pt x="1870857" y="252657"/>
                </a:lnTo>
                <a:lnTo>
                  <a:pt x="1905176" y="223444"/>
                </a:lnTo>
                <a:lnTo>
                  <a:pt x="1941795" y="197037"/>
                </a:lnTo>
                <a:lnTo>
                  <a:pt x="1980545" y="173604"/>
                </a:lnTo>
                <a:lnTo>
                  <a:pt x="2021259" y="153314"/>
                </a:lnTo>
                <a:lnTo>
                  <a:pt x="2063766" y="136335"/>
                </a:lnTo>
                <a:lnTo>
                  <a:pt x="2107900" y="122835"/>
                </a:lnTo>
                <a:lnTo>
                  <a:pt x="2153491" y="112985"/>
                </a:lnTo>
                <a:lnTo>
                  <a:pt x="2200370" y="106950"/>
                </a:lnTo>
                <a:lnTo>
                  <a:pt x="2248369" y="104902"/>
                </a:lnTo>
                <a:lnTo>
                  <a:pt x="2605107" y="104902"/>
                </a:lnTo>
                <a:lnTo>
                  <a:pt x="2594951" y="98157"/>
                </a:lnTo>
                <a:lnTo>
                  <a:pt x="2556306" y="76074"/>
                </a:lnTo>
                <a:lnTo>
                  <a:pt x="2516099" y="56568"/>
                </a:lnTo>
                <a:lnTo>
                  <a:pt x="2474442" y="39754"/>
                </a:lnTo>
                <a:lnTo>
                  <a:pt x="2431449" y="25743"/>
                </a:lnTo>
                <a:lnTo>
                  <a:pt x="2387232" y="14650"/>
                </a:lnTo>
                <a:lnTo>
                  <a:pt x="2341905" y="6586"/>
                </a:lnTo>
                <a:lnTo>
                  <a:pt x="2295580" y="1665"/>
                </a:lnTo>
                <a:lnTo>
                  <a:pt x="2248369" y="0"/>
                </a:lnTo>
                <a:close/>
              </a:path>
            </a:pathLst>
          </a:custGeom>
          <a:solidFill>
            <a:srgbClr val="FDBB09"/>
          </a:solidFill>
        </p:spPr>
        <p:txBody>
          <a:bodyPr wrap="square" lIns="0" tIns="0" rIns="0" bIns="0" rtlCol="0"/>
          <a:lstStyle/>
          <a:p>
            <a:endParaRPr/>
          </a:p>
        </p:txBody>
      </p:sp>
      <p:sp>
        <p:nvSpPr>
          <p:cNvPr id="6" name="object 6"/>
          <p:cNvSpPr/>
          <p:nvPr/>
        </p:nvSpPr>
        <p:spPr>
          <a:xfrm>
            <a:off x="7480848" y="3034179"/>
            <a:ext cx="2910840" cy="1324610"/>
          </a:xfrm>
          <a:custGeom>
            <a:avLst/>
            <a:gdLst/>
            <a:ahLst/>
            <a:cxnLst/>
            <a:rect l="l" t="t" r="r" b="b"/>
            <a:pathLst>
              <a:path w="2910840" h="1324610">
                <a:moveTo>
                  <a:pt x="2605114" y="104902"/>
                </a:moveTo>
                <a:lnTo>
                  <a:pt x="2248382" y="104902"/>
                </a:lnTo>
                <a:lnTo>
                  <a:pt x="2296383" y="106950"/>
                </a:lnTo>
                <a:lnTo>
                  <a:pt x="2343264" y="112985"/>
                </a:lnTo>
                <a:lnTo>
                  <a:pt x="2388856" y="122835"/>
                </a:lnTo>
                <a:lnTo>
                  <a:pt x="2432990" y="136335"/>
                </a:lnTo>
                <a:lnTo>
                  <a:pt x="2475498" y="153314"/>
                </a:lnTo>
                <a:lnTo>
                  <a:pt x="2516212" y="173604"/>
                </a:lnTo>
                <a:lnTo>
                  <a:pt x="2554962" y="197037"/>
                </a:lnTo>
                <a:lnTo>
                  <a:pt x="2591581" y="223444"/>
                </a:lnTo>
                <a:lnTo>
                  <a:pt x="2625900" y="252657"/>
                </a:lnTo>
                <a:lnTo>
                  <a:pt x="2657750" y="284507"/>
                </a:lnTo>
                <a:lnTo>
                  <a:pt x="2686963" y="318826"/>
                </a:lnTo>
                <a:lnTo>
                  <a:pt x="2713370" y="355445"/>
                </a:lnTo>
                <a:lnTo>
                  <a:pt x="2736856" y="394301"/>
                </a:lnTo>
                <a:lnTo>
                  <a:pt x="2757093" y="434909"/>
                </a:lnTo>
                <a:lnTo>
                  <a:pt x="2774072" y="477417"/>
                </a:lnTo>
                <a:lnTo>
                  <a:pt x="2787572" y="521551"/>
                </a:lnTo>
                <a:lnTo>
                  <a:pt x="2797423" y="567143"/>
                </a:lnTo>
                <a:lnTo>
                  <a:pt x="2803457" y="614024"/>
                </a:lnTo>
                <a:lnTo>
                  <a:pt x="2805506" y="662025"/>
                </a:lnTo>
                <a:lnTo>
                  <a:pt x="2803330" y="711271"/>
                </a:lnTo>
                <a:lnTo>
                  <a:pt x="2796928" y="759359"/>
                </a:lnTo>
                <a:lnTo>
                  <a:pt x="2786483" y="806101"/>
                </a:lnTo>
                <a:lnTo>
                  <a:pt x="2772182" y="851311"/>
                </a:lnTo>
                <a:lnTo>
                  <a:pt x="2754210" y="894801"/>
                </a:lnTo>
                <a:lnTo>
                  <a:pt x="2732752" y="936385"/>
                </a:lnTo>
                <a:lnTo>
                  <a:pt x="2707994" y="975875"/>
                </a:lnTo>
                <a:lnTo>
                  <a:pt x="2680120" y="1013085"/>
                </a:lnTo>
                <a:lnTo>
                  <a:pt x="2649316" y="1047827"/>
                </a:lnTo>
                <a:lnTo>
                  <a:pt x="2615768" y="1079915"/>
                </a:lnTo>
                <a:lnTo>
                  <a:pt x="2579661" y="1109161"/>
                </a:lnTo>
                <a:lnTo>
                  <a:pt x="2541180" y="1135378"/>
                </a:lnTo>
                <a:lnTo>
                  <a:pt x="2500511" y="1158379"/>
                </a:lnTo>
                <a:lnTo>
                  <a:pt x="2457838" y="1177977"/>
                </a:lnTo>
                <a:lnTo>
                  <a:pt x="2413348" y="1193986"/>
                </a:lnTo>
                <a:lnTo>
                  <a:pt x="2367225" y="1206218"/>
                </a:lnTo>
                <a:lnTo>
                  <a:pt x="2319655" y="1214486"/>
                </a:lnTo>
                <a:lnTo>
                  <a:pt x="2270823" y="1218603"/>
                </a:lnTo>
                <a:lnTo>
                  <a:pt x="2270823" y="1219149"/>
                </a:lnTo>
                <a:lnTo>
                  <a:pt x="134962" y="1219149"/>
                </a:lnTo>
                <a:lnTo>
                  <a:pt x="103373" y="1248172"/>
                </a:lnTo>
                <a:lnTo>
                  <a:pt x="70310" y="1275357"/>
                </a:lnTo>
                <a:lnTo>
                  <a:pt x="35832" y="1300664"/>
                </a:lnTo>
                <a:lnTo>
                  <a:pt x="0" y="1324051"/>
                </a:lnTo>
                <a:lnTo>
                  <a:pt x="2265870" y="1324051"/>
                </a:lnTo>
                <a:lnTo>
                  <a:pt x="2329981" y="1319073"/>
                </a:lnTo>
                <a:lnTo>
                  <a:pt x="2376448" y="1311698"/>
                </a:lnTo>
                <a:lnTo>
                  <a:pt x="2421744" y="1301183"/>
                </a:lnTo>
                <a:lnTo>
                  <a:pt x="2465757" y="1287645"/>
                </a:lnTo>
                <a:lnTo>
                  <a:pt x="2508374" y="1271202"/>
                </a:lnTo>
                <a:lnTo>
                  <a:pt x="2549484" y="1251973"/>
                </a:lnTo>
                <a:lnTo>
                  <a:pt x="2588973" y="1230077"/>
                </a:lnTo>
                <a:lnTo>
                  <a:pt x="2626729" y="1205632"/>
                </a:lnTo>
                <a:lnTo>
                  <a:pt x="2662640" y="1178755"/>
                </a:lnTo>
                <a:lnTo>
                  <a:pt x="2696594" y="1149567"/>
                </a:lnTo>
                <a:lnTo>
                  <a:pt x="2728477" y="1118184"/>
                </a:lnTo>
                <a:lnTo>
                  <a:pt x="2758178" y="1084725"/>
                </a:lnTo>
                <a:lnTo>
                  <a:pt x="2785584" y="1049309"/>
                </a:lnTo>
                <a:lnTo>
                  <a:pt x="2810582" y="1012055"/>
                </a:lnTo>
                <a:lnTo>
                  <a:pt x="2833060" y="973080"/>
                </a:lnTo>
                <a:lnTo>
                  <a:pt x="2852906" y="932502"/>
                </a:lnTo>
                <a:lnTo>
                  <a:pt x="2870008" y="890441"/>
                </a:lnTo>
                <a:lnTo>
                  <a:pt x="2884252" y="847015"/>
                </a:lnTo>
                <a:lnTo>
                  <a:pt x="2895526" y="802342"/>
                </a:lnTo>
                <a:lnTo>
                  <a:pt x="2903719" y="756540"/>
                </a:lnTo>
                <a:lnTo>
                  <a:pt x="2908717" y="709729"/>
                </a:lnTo>
                <a:lnTo>
                  <a:pt x="2910408" y="662025"/>
                </a:lnTo>
                <a:lnTo>
                  <a:pt x="2908742" y="614816"/>
                </a:lnTo>
                <a:lnTo>
                  <a:pt x="2903821" y="568492"/>
                </a:lnTo>
                <a:lnTo>
                  <a:pt x="2895757" y="523166"/>
                </a:lnTo>
                <a:lnTo>
                  <a:pt x="2884664" y="478950"/>
                </a:lnTo>
                <a:lnTo>
                  <a:pt x="2870654" y="435958"/>
                </a:lnTo>
                <a:lnTo>
                  <a:pt x="2853788" y="394195"/>
                </a:lnTo>
                <a:lnTo>
                  <a:pt x="2834334" y="354094"/>
                </a:lnTo>
                <a:lnTo>
                  <a:pt x="2812250" y="315449"/>
                </a:lnTo>
                <a:lnTo>
                  <a:pt x="2787701" y="278480"/>
                </a:lnTo>
                <a:lnTo>
                  <a:pt x="2760799" y="243298"/>
                </a:lnTo>
                <a:lnTo>
                  <a:pt x="2731658" y="210016"/>
                </a:lnTo>
                <a:lnTo>
                  <a:pt x="2700391" y="178749"/>
                </a:lnTo>
                <a:lnTo>
                  <a:pt x="2667110" y="149608"/>
                </a:lnTo>
                <a:lnTo>
                  <a:pt x="2631928" y="122706"/>
                </a:lnTo>
                <a:lnTo>
                  <a:pt x="2605114" y="104902"/>
                </a:lnTo>
                <a:close/>
              </a:path>
              <a:path w="2910840" h="1324610">
                <a:moveTo>
                  <a:pt x="2248382" y="0"/>
                </a:moveTo>
                <a:lnTo>
                  <a:pt x="2201170" y="1665"/>
                </a:lnTo>
                <a:lnTo>
                  <a:pt x="2154844" y="6586"/>
                </a:lnTo>
                <a:lnTo>
                  <a:pt x="2109515" y="14650"/>
                </a:lnTo>
                <a:lnTo>
                  <a:pt x="2065297" y="25743"/>
                </a:lnTo>
                <a:lnTo>
                  <a:pt x="2022303" y="39754"/>
                </a:lnTo>
                <a:lnTo>
                  <a:pt x="1980645" y="56568"/>
                </a:lnTo>
                <a:lnTo>
                  <a:pt x="1940437" y="76074"/>
                </a:lnTo>
                <a:lnTo>
                  <a:pt x="1901792" y="98157"/>
                </a:lnTo>
                <a:lnTo>
                  <a:pt x="1864821" y="122706"/>
                </a:lnTo>
                <a:lnTo>
                  <a:pt x="1829639" y="149608"/>
                </a:lnTo>
                <a:lnTo>
                  <a:pt x="1796357" y="178749"/>
                </a:lnTo>
                <a:lnTo>
                  <a:pt x="1765090" y="210016"/>
                </a:lnTo>
                <a:lnTo>
                  <a:pt x="1735949" y="243298"/>
                </a:lnTo>
                <a:lnTo>
                  <a:pt x="1709048" y="278480"/>
                </a:lnTo>
                <a:lnTo>
                  <a:pt x="1684499" y="315449"/>
                </a:lnTo>
                <a:lnTo>
                  <a:pt x="1662416" y="354094"/>
                </a:lnTo>
                <a:lnTo>
                  <a:pt x="1642911" y="394301"/>
                </a:lnTo>
                <a:lnTo>
                  <a:pt x="1626097" y="435958"/>
                </a:lnTo>
                <a:lnTo>
                  <a:pt x="1612087" y="478950"/>
                </a:lnTo>
                <a:lnTo>
                  <a:pt x="1600993" y="523166"/>
                </a:lnTo>
                <a:lnTo>
                  <a:pt x="1592930" y="568492"/>
                </a:lnTo>
                <a:lnTo>
                  <a:pt x="1588009" y="614816"/>
                </a:lnTo>
                <a:lnTo>
                  <a:pt x="1586344" y="662025"/>
                </a:lnTo>
                <a:lnTo>
                  <a:pt x="1586344" y="1080858"/>
                </a:lnTo>
                <a:lnTo>
                  <a:pt x="1690433" y="1080858"/>
                </a:lnTo>
                <a:lnTo>
                  <a:pt x="1690433" y="662025"/>
                </a:lnTo>
                <a:lnTo>
                  <a:pt x="1691233" y="644537"/>
                </a:lnTo>
                <a:lnTo>
                  <a:pt x="1691513" y="644537"/>
                </a:lnTo>
                <a:lnTo>
                  <a:pt x="1694919" y="597819"/>
                </a:lnTo>
                <a:lnTo>
                  <a:pt x="1702105" y="552234"/>
                </a:lnTo>
                <a:lnTo>
                  <a:pt x="1712912" y="507943"/>
                </a:lnTo>
                <a:lnTo>
                  <a:pt x="1727179" y="465103"/>
                </a:lnTo>
                <a:lnTo>
                  <a:pt x="1744749" y="423874"/>
                </a:lnTo>
                <a:lnTo>
                  <a:pt x="1765463" y="384415"/>
                </a:lnTo>
                <a:lnTo>
                  <a:pt x="1789160" y="346885"/>
                </a:lnTo>
                <a:lnTo>
                  <a:pt x="1815682" y="311443"/>
                </a:lnTo>
                <a:lnTo>
                  <a:pt x="1844870" y="278248"/>
                </a:lnTo>
                <a:lnTo>
                  <a:pt x="1876566" y="247460"/>
                </a:lnTo>
                <a:lnTo>
                  <a:pt x="1910608" y="219237"/>
                </a:lnTo>
                <a:lnTo>
                  <a:pt x="1946840" y="193739"/>
                </a:lnTo>
                <a:lnTo>
                  <a:pt x="1985101" y="171124"/>
                </a:lnTo>
                <a:lnTo>
                  <a:pt x="2025233" y="151553"/>
                </a:lnTo>
                <a:lnTo>
                  <a:pt x="2067076" y="135182"/>
                </a:lnTo>
                <a:lnTo>
                  <a:pt x="2110472" y="122173"/>
                </a:lnTo>
                <a:lnTo>
                  <a:pt x="2155261" y="112684"/>
                </a:lnTo>
                <a:lnTo>
                  <a:pt x="2201284" y="106874"/>
                </a:lnTo>
                <a:lnTo>
                  <a:pt x="2248382" y="104902"/>
                </a:lnTo>
                <a:lnTo>
                  <a:pt x="2605114" y="104902"/>
                </a:lnTo>
                <a:lnTo>
                  <a:pt x="2594958" y="98157"/>
                </a:lnTo>
                <a:lnTo>
                  <a:pt x="2556313" y="76074"/>
                </a:lnTo>
                <a:lnTo>
                  <a:pt x="2516106" y="56568"/>
                </a:lnTo>
                <a:lnTo>
                  <a:pt x="2474450" y="39754"/>
                </a:lnTo>
                <a:lnTo>
                  <a:pt x="2431457" y="25743"/>
                </a:lnTo>
                <a:lnTo>
                  <a:pt x="2387241" y="14650"/>
                </a:lnTo>
                <a:lnTo>
                  <a:pt x="2341915" y="6586"/>
                </a:lnTo>
                <a:lnTo>
                  <a:pt x="2295591" y="1665"/>
                </a:lnTo>
                <a:lnTo>
                  <a:pt x="2248382" y="0"/>
                </a:lnTo>
                <a:close/>
              </a:path>
            </a:pathLst>
          </a:custGeom>
          <a:solidFill>
            <a:srgbClr val="F28D2A"/>
          </a:solidFill>
        </p:spPr>
        <p:txBody>
          <a:bodyPr wrap="square" lIns="0" tIns="0" rIns="0" bIns="0" rtlCol="0"/>
          <a:lstStyle/>
          <a:p>
            <a:endParaRPr/>
          </a:p>
        </p:txBody>
      </p:sp>
      <p:sp>
        <p:nvSpPr>
          <p:cNvPr id="8" name="object 8"/>
          <p:cNvSpPr txBox="1">
            <a:spLocks noGrp="1"/>
          </p:cNvSpPr>
          <p:nvPr>
            <p:ph type="title"/>
          </p:nvPr>
        </p:nvSpPr>
        <p:spPr>
          <a:xfrm>
            <a:off x="2002953" y="1764143"/>
            <a:ext cx="7394035" cy="462308"/>
          </a:xfrm>
          <a:prstGeom prst="rect">
            <a:avLst/>
          </a:prstGeom>
        </p:spPr>
        <p:txBody>
          <a:bodyPr vert="horz" wrap="square" lIns="0" tIns="0" rIns="0" bIns="0" rtlCol="0">
            <a:spAutoFit/>
          </a:bodyPr>
          <a:lstStyle/>
          <a:p>
            <a:pPr marL="12700" algn="ctr">
              <a:lnSpc>
                <a:spcPct val="100000"/>
              </a:lnSpc>
            </a:pPr>
            <a:r>
              <a:rPr lang="es-MX" dirty="0">
                <a:solidFill>
                  <a:srgbClr val="FFFFFF"/>
                </a:solidFill>
                <a:latin typeface="Graphik Light" panose="020B0403030202060203" pitchFamily="34" charset="77"/>
              </a:rPr>
              <a:t>12 Part Webinar Series </a:t>
            </a:r>
            <a:r>
              <a:rPr lang="es-MX" dirty="0">
                <a:solidFill>
                  <a:srgbClr val="FFFFFF"/>
                </a:solidFill>
                <a:latin typeface="Graphik Medium" panose="020B0503030202060203" pitchFamily="34" charset="77"/>
                <a:ea typeface="Open Sans" panose="020B0606030504020204" pitchFamily="34" charset="0"/>
                <a:cs typeface="Open Sans" panose="020B0606030504020204" pitchFamily="34" charset="0"/>
              </a:rPr>
              <a:t>Topics Continued</a:t>
            </a:r>
            <a:endParaRPr dirty="0">
              <a:solidFill>
                <a:srgbClr val="FFFFFF"/>
              </a:solidFill>
              <a:latin typeface="Graphik Medium" panose="020B0503030202060203" pitchFamily="34" charset="77"/>
              <a:ea typeface="Open Sans" panose="020B0606030504020204" pitchFamily="34" charset="0"/>
              <a:cs typeface="Open Sans" panose="020B0606030504020204" pitchFamily="34" charset="0"/>
            </a:endParaRPr>
          </a:p>
        </p:txBody>
      </p:sp>
      <p:sp>
        <p:nvSpPr>
          <p:cNvPr id="9" name="object 9"/>
          <p:cNvSpPr txBox="1"/>
          <p:nvPr/>
        </p:nvSpPr>
        <p:spPr>
          <a:xfrm>
            <a:off x="561431" y="4606777"/>
            <a:ext cx="2172426" cy="230832"/>
          </a:xfrm>
          <a:prstGeom prst="rect">
            <a:avLst/>
          </a:prstGeom>
        </p:spPr>
        <p:txBody>
          <a:bodyPr vert="horz" wrap="square" lIns="0" tIns="0" rIns="0" bIns="0" rtlCol="0">
            <a:spAutoFit/>
          </a:bodyPr>
          <a:lstStyle/>
          <a:p>
            <a:pPr marL="129539" marR="5080" indent="-117475" algn="ctr">
              <a:lnSpc>
                <a:spcPct val="100000"/>
              </a:lnSpc>
            </a:pPr>
            <a:r>
              <a:rPr lang="es-MX" sz="1500" dirty="0">
                <a:solidFill>
                  <a:srgbClr val="FFFFFF"/>
                </a:solidFill>
                <a:latin typeface="Graphik Medium" panose="020B0503030202060203" pitchFamily="34" charset="77"/>
                <a:ea typeface="Open Sans Semibold" panose="020B0606030504020204" pitchFamily="34" charset="0"/>
                <a:cs typeface="Open Sans Semibold" panose="020B0606030504020204" pitchFamily="34" charset="0"/>
              </a:rPr>
              <a:t>Intranet Visual Design: </a:t>
            </a:r>
          </a:p>
        </p:txBody>
      </p:sp>
      <p:sp>
        <p:nvSpPr>
          <p:cNvPr id="13" name="object 13"/>
          <p:cNvSpPr txBox="1"/>
          <p:nvPr/>
        </p:nvSpPr>
        <p:spPr>
          <a:xfrm>
            <a:off x="1373668" y="3341110"/>
            <a:ext cx="578485" cy="692497"/>
          </a:xfrm>
          <a:prstGeom prst="rect">
            <a:avLst/>
          </a:prstGeom>
        </p:spPr>
        <p:txBody>
          <a:bodyPr vert="horz" wrap="square" lIns="0" tIns="0" rIns="0" bIns="0" rtlCol="0">
            <a:spAutoFit/>
          </a:bodyPr>
          <a:lstStyle/>
          <a:p>
            <a:pPr marL="12700">
              <a:lnSpc>
                <a:spcPts val="5420"/>
              </a:lnSpc>
            </a:pPr>
            <a:r>
              <a:rPr lang="es-MX" sz="4650" b="1" dirty="0">
                <a:solidFill>
                  <a:srgbClr val="F28D2A"/>
                </a:solidFill>
                <a:latin typeface="Font Awesome 5 Pro Light" panose="02000503000000000000" pitchFamily="2" charset="0"/>
              </a:rPr>
              <a:t></a:t>
            </a:r>
            <a:endParaRPr sz="4650" dirty="0">
              <a:solidFill>
                <a:srgbClr val="F28D2A"/>
              </a:solidFill>
              <a:latin typeface="Font Awesome 5 Pro Light" panose="02000503000000000000" pitchFamily="2" charset="0"/>
              <a:cs typeface="FontAwesome"/>
            </a:endParaRPr>
          </a:p>
        </p:txBody>
      </p:sp>
      <p:sp>
        <p:nvSpPr>
          <p:cNvPr id="14" name="object 14"/>
          <p:cNvSpPr txBox="1"/>
          <p:nvPr/>
        </p:nvSpPr>
        <p:spPr>
          <a:xfrm>
            <a:off x="6742781" y="3303010"/>
            <a:ext cx="535940" cy="688975"/>
          </a:xfrm>
          <a:prstGeom prst="rect">
            <a:avLst/>
          </a:prstGeom>
        </p:spPr>
        <p:txBody>
          <a:bodyPr vert="horz" wrap="square" lIns="0" tIns="0" rIns="0" bIns="0" rtlCol="0">
            <a:spAutoFit/>
          </a:bodyPr>
          <a:lstStyle/>
          <a:p>
            <a:pPr marL="12700">
              <a:lnSpc>
                <a:spcPts val="5420"/>
              </a:lnSpc>
            </a:pPr>
            <a:r>
              <a:rPr sz="4650" spc="30" dirty="0">
                <a:solidFill>
                  <a:srgbClr val="FDBB09"/>
                </a:solidFill>
                <a:latin typeface="FontAwesome"/>
                <a:cs typeface="FontAwesome"/>
              </a:rPr>
              <a:t></a:t>
            </a:r>
            <a:endParaRPr sz="4650" dirty="0">
              <a:latin typeface="FontAwesome"/>
              <a:cs typeface="FontAwesome"/>
            </a:endParaRPr>
          </a:p>
        </p:txBody>
      </p:sp>
      <p:sp>
        <p:nvSpPr>
          <p:cNvPr id="16" name="object 16"/>
          <p:cNvSpPr/>
          <p:nvPr/>
        </p:nvSpPr>
        <p:spPr>
          <a:xfrm>
            <a:off x="5384800" y="2587952"/>
            <a:ext cx="660400" cy="0"/>
          </a:xfrm>
          <a:custGeom>
            <a:avLst/>
            <a:gdLst/>
            <a:ahLst/>
            <a:cxnLst/>
            <a:rect l="l" t="t" r="r" b="b"/>
            <a:pathLst>
              <a:path w="660400">
                <a:moveTo>
                  <a:pt x="0" y="0"/>
                </a:moveTo>
                <a:lnTo>
                  <a:pt x="660400" y="0"/>
                </a:lnTo>
              </a:path>
            </a:pathLst>
          </a:custGeom>
          <a:ln w="12700">
            <a:solidFill>
              <a:srgbClr val="FFFFFF"/>
            </a:solidFill>
          </a:ln>
        </p:spPr>
        <p:txBody>
          <a:bodyPr wrap="square" lIns="0" tIns="0" rIns="0" bIns="0" rtlCol="0"/>
          <a:lstStyle/>
          <a:p>
            <a:endParaRPr/>
          </a:p>
        </p:txBody>
      </p:sp>
      <p:sp>
        <p:nvSpPr>
          <p:cNvPr id="20" name="object 38">
            <a:extLst>
              <a:ext uri="{FF2B5EF4-FFF2-40B4-BE49-F238E27FC236}">
                <a16:creationId xmlns:a16="http://schemas.microsoft.com/office/drawing/2014/main" id="{8AF0F9C2-14D5-8C4B-81C0-72F85325D17E}"/>
              </a:ext>
            </a:extLst>
          </p:cNvPr>
          <p:cNvSpPr txBox="1"/>
          <p:nvPr/>
        </p:nvSpPr>
        <p:spPr>
          <a:xfrm>
            <a:off x="561431" y="4907650"/>
            <a:ext cx="2172426" cy="369332"/>
          </a:xfrm>
          <a:prstGeom prst="rect">
            <a:avLst/>
          </a:prstGeom>
        </p:spPr>
        <p:txBody>
          <a:bodyPr vert="horz" wrap="square" lIns="0" tIns="0" rIns="0" bIns="0" rtlCol="0">
            <a:spAutoFit/>
          </a:bodyPr>
          <a:lstStyle/>
          <a:p>
            <a:pPr marL="12700" algn="ctr">
              <a:lnSpc>
                <a:spcPct val="100000"/>
              </a:lnSpc>
              <a:tabLst>
                <a:tab pos="241300" algn="l"/>
              </a:tabLst>
            </a:pPr>
            <a:r>
              <a:rPr lang="es-MX" sz="1200" dirty="0">
                <a:solidFill>
                  <a:schemeClr val="bg1"/>
                </a:solidFill>
                <a:latin typeface="Graphik Light" panose="020B0403030202060203" pitchFamily="34" charset="77"/>
                <a:ea typeface="Open Sans" panose="020B0606030504020204" pitchFamily="34" charset="0"/>
                <a:cs typeface="Open Sans" panose="020B0606030504020204" pitchFamily="34" charset="0"/>
              </a:rPr>
              <a:t>Color Palettes, Guidelines &amp; User Experience</a:t>
            </a:r>
          </a:p>
        </p:txBody>
      </p:sp>
      <p:sp>
        <p:nvSpPr>
          <p:cNvPr id="21" name="object 9">
            <a:extLst>
              <a:ext uri="{FF2B5EF4-FFF2-40B4-BE49-F238E27FC236}">
                <a16:creationId xmlns:a16="http://schemas.microsoft.com/office/drawing/2014/main" id="{C83B177D-50D9-214A-AE97-6F391CD8E1C8}"/>
              </a:ext>
            </a:extLst>
          </p:cNvPr>
          <p:cNvSpPr txBox="1"/>
          <p:nvPr/>
        </p:nvSpPr>
        <p:spPr>
          <a:xfrm>
            <a:off x="3263174" y="4606777"/>
            <a:ext cx="2172426" cy="230832"/>
          </a:xfrm>
          <a:prstGeom prst="rect">
            <a:avLst/>
          </a:prstGeom>
        </p:spPr>
        <p:txBody>
          <a:bodyPr vert="horz" wrap="square" lIns="0" tIns="0" rIns="0" bIns="0" rtlCol="0">
            <a:spAutoFit/>
          </a:bodyPr>
          <a:lstStyle/>
          <a:p>
            <a:pPr marL="129539" marR="5080" indent="-117475" algn="ctr">
              <a:lnSpc>
                <a:spcPct val="100000"/>
              </a:lnSpc>
            </a:pPr>
            <a:r>
              <a:rPr lang="es-MX" sz="1500" dirty="0">
                <a:solidFill>
                  <a:srgbClr val="FFFFFF"/>
                </a:solidFill>
                <a:latin typeface="Graphik Medium" panose="020B0503030202060203" pitchFamily="34" charset="77"/>
                <a:ea typeface="Open Sans Semibold" panose="020B0606030504020204" pitchFamily="34" charset="0"/>
                <a:cs typeface="Open Sans Semibold" panose="020B0606030504020204" pitchFamily="34" charset="0"/>
              </a:rPr>
              <a:t>Intranet Governance: </a:t>
            </a:r>
          </a:p>
        </p:txBody>
      </p:sp>
      <p:sp>
        <p:nvSpPr>
          <p:cNvPr id="22" name="object 38">
            <a:extLst>
              <a:ext uri="{FF2B5EF4-FFF2-40B4-BE49-F238E27FC236}">
                <a16:creationId xmlns:a16="http://schemas.microsoft.com/office/drawing/2014/main" id="{8A918D48-AB21-DB44-9E27-45FDC8057561}"/>
              </a:ext>
            </a:extLst>
          </p:cNvPr>
          <p:cNvSpPr txBox="1"/>
          <p:nvPr/>
        </p:nvSpPr>
        <p:spPr>
          <a:xfrm>
            <a:off x="3263174" y="4907650"/>
            <a:ext cx="2172426" cy="184666"/>
          </a:xfrm>
          <a:prstGeom prst="rect">
            <a:avLst/>
          </a:prstGeom>
        </p:spPr>
        <p:txBody>
          <a:bodyPr vert="horz" wrap="square" lIns="0" tIns="0" rIns="0" bIns="0" rtlCol="0">
            <a:spAutoFit/>
          </a:bodyPr>
          <a:lstStyle/>
          <a:p>
            <a:pPr marL="12700" algn="ctr">
              <a:lnSpc>
                <a:spcPct val="100000"/>
              </a:lnSpc>
              <a:tabLst>
                <a:tab pos="241300" algn="l"/>
              </a:tabLst>
            </a:pPr>
            <a:r>
              <a:rPr lang="es-MX" sz="1200" dirty="0">
                <a:solidFill>
                  <a:schemeClr val="bg1"/>
                </a:solidFill>
                <a:latin typeface="Graphik Light" panose="020B0403030202060203" pitchFamily="34" charset="77"/>
                <a:ea typeface="Open Sans" panose="020B0606030504020204" pitchFamily="34" charset="0"/>
                <a:cs typeface="Open Sans" panose="020B0606030504020204" pitchFamily="34" charset="0"/>
              </a:rPr>
              <a:t>Planning &amp; Guidance</a:t>
            </a:r>
          </a:p>
        </p:txBody>
      </p:sp>
      <p:sp>
        <p:nvSpPr>
          <p:cNvPr id="23" name="object 9">
            <a:extLst>
              <a:ext uri="{FF2B5EF4-FFF2-40B4-BE49-F238E27FC236}">
                <a16:creationId xmlns:a16="http://schemas.microsoft.com/office/drawing/2014/main" id="{4ACEB35E-F719-4F4B-BE29-BFE030F2305C}"/>
              </a:ext>
            </a:extLst>
          </p:cNvPr>
          <p:cNvSpPr txBox="1"/>
          <p:nvPr/>
        </p:nvSpPr>
        <p:spPr>
          <a:xfrm>
            <a:off x="5930174" y="4606777"/>
            <a:ext cx="2172426" cy="230832"/>
          </a:xfrm>
          <a:prstGeom prst="rect">
            <a:avLst/>
          </a:prstGeom>
        </p:spPr>
        <p:txBody>
          <a:bodyPr vert="horz" wrap="square" lIns="0" tIns="0" rIns="0" bIns="0" rtlCol="0">
            <a:spAutoFit/>
          </a:bodyPr>
          <a:lstStyle/>
          <a:p>
            <a:pPr marL="129539" marR="5080" indent="-117475" algn="ctr">
              <a:lnSpc>
                <a:spcPct val="100000"/>
              </a:lnSpc>
            </a:pPr>
            <a:r>
              <a:rPr lang="es-MX" sz="1500" dirty="0">
                <a:solidFill>
                  <a:srgbClr val="FFFFFF"/>
                </a:solidFill>
                <a:latin typeface="Graphik Medium" panose="020B0503030202060203" pitchFamily="34" charset="77"/>
                <a:ea typeface="Open Sans Semibold" panose="020B0606030504020204" pitchFamily="34" charset="0"/>
                <a:cs typeface="Open Sans Semibold" panose="020B0606030504020204" pitchFamily="34" charset="0"/>
              </a:rPr>
              <a:t>Intranet Training: </a:t>
            </a:r>
          </a:p>
        </p:txBody>
      </p:sp>
      <p:sp>
        <p:nvSpPr>
          <p:cNvPr id="24" name="object 38">
            <a:extLst>
              <a:ext uri="{FF2B5EF4-FFF2-40B4-BE49-F238E27FC236}">
                <a16:creationId xmlns:a16="http://schemas.microsoft.com/office/drawing/2014/main" id="{B61CF9E1-B317-E44C-A839-074DEFBDDEF2}"/>
              </a:ext>
            </a:extLst>
          </p:cNvPr>
          <p:cNvSpPr txBox="1"/>
          <p:nvPr/>
        </p:nvSpPr>
        <p:spPr>
          <a:xfrm>
            <a:off x="5930174" y="4907650"/>
            <a:ext cx="2172426" cy="369332"/>
          </a:xfrm>
          <a:prstGeom prst="rect">
            <a:avLst/>
          </a:prstGeom>
        </p:spPr>
        <p:txBody>
          <a:bodyPr vert="horz" wrap="square" lIns="0" tIns="0" rIns="0" bIns="0" rtlCol="0">
            <a:spAutoFit/>
          </a:bodyPr>
          <a:lstStyle/>
          <a:p>
            <a:pPr marL="12700" algn="ctr">
              <a:lnSpc>
                <a:spcPct val="100000"/>
              </a:lnSpc>
              <a:tabLst>
                <a:tab pos="241300" algn="l"/>
              </a:tabLst>
            </a:pPr>
            <a:r>
              <a:rPr lang="es-MX" sz="1200" dirty="0">
                <a:solidFill>
                  <a:schemeClr val="bg1"/>
                </a:solidFill>
                <a:latin typeface="Graphik Light" panose="020B0403030202060203" pitchFamily="34" charset="77"/>
                <a:ea typeface="Open Sans" panose="020B0606030504020204" pitchFamily="34" charset="0"/>
                <a:cs typeface="Open Sans" panose="020B0606030504020204" pitchFamily="34" charset="0"/>
              </a:rPr>
              <a:t>Content Authoring, Administration &amp; User Training</a:t>
            </a:r>
          </a:p>
        </p:txBody>
      </p:sp>
      <p:sp>
        <p:nvSpPr>
          <p:cNvPr id="25" name="object 9">
            <a:extLst>
              <a:ext uri="{FF2B5EF4-FFF2-40B4-BE49-F238E27FC236}">
                <a16:creationId xmlns:a16="http://schemas.microsoft.com/office/drawing/2014/main" id="{5ED4C026-D27A-1A40-AAE1-08A755213BF3}"/>
              </a:ext>
            </a:extLst>
          </p:cNvPr>
          <p:cNvSpPr txBox="1"/>
          <p:nvPr/>
        </p:nvSpPr>
        <p:spPr>
          <a:xfrm>
            <a:off x="8406674" y="4606777"/>
            <a:ext cx="2438400" cy="461665"/>
          </a:xfrm>
          <a:prstGeom prst="rect">
            <a:avLst/>
          </a:prstGeom>
        </p:spPr>
        <p:txBody>
          <a:bodyPr vert="horz" wrap="square" lIns="0" tIns="0" rIns="0" bIns="0" rtlCol="0">
            <a:spAutoFit/>
          </a:bodyPr>
          <a:lstStyle/>
          <a:p>
            <a:pPr marL="129539" marR="5080" indent="-117475" algn="ctr">
              <a:lnSpc>
                <a:spcPct val="100000"/>
              </a:lnSpc>
            </a:pPr>
            <a:r>
              <a:rPr lang="es-MX" sz="1500" dirty="0">
                <a:solidFill>
                  <a:srgbClr val="FFFFFF"/>
                </a:solidFill>
                <a:latin typeface="Graphik Medium" panose="020B0503030202060203" pitchFamily="34" charset="77"/>
                <a:ea typeface="Open Sans Semibold" panose="020B0606030504020204" pitchFamily="34" charset="0"/>
                <a:cs typeface="Open Sans Semibold" panose="020B0606030504020204" pitchFamily="34" charset="0"/>
              </a:rPr>
              <a:t>Intranet Communication Planning</a:t>
            </a:r>
          </a:p>
        </p:txBody>
      </p:sp>
      <p:sp>
        <p:nvSpPr>
          <p:cNvPr id="26" name="object 38">
            <a:extLst>
              <a:ext uri="{FF2B5EF4-FFF2-40B4-BE49-F238E27FC236}">
                <a16:creationId xmlns:a16="http://schemas.microsoft.com/office/drawing/2014/main" id="{67A5C15F-2919-294D-A433-5E81DB372794}"/>
              </a:ext>
            </a:extLst>
          </p:cNvPr>
          <p:cNvSpPr txBox="1"/>
          <p:nvPr/>
        </p:nvSpPr>
        <p:spPr>
          <a:xfrm>
            <a:off x="8539661" y="5155816"/>
            <a:ext cx="2172426" cy="369332"/>
          </a:xfrm>
          <a:prstGeom prst="rect">
            <a:avLst/>
          </a:prstGeom>
        </p:spPr>
        <p:txBody>
          <a:bodyPr vert="horz" wrap="square" lIns="0" tIns="0" rIns="0" bIns="0" rtlCol="0">
            <a:spAutoFit/>
          </a:bodyPr>
          <a:lstStyle/>
          <a:p>
            <a:pPr marL="12700" algn="ctr">
              <a:lnSpc>
                <a:spcPct val="100000"/>
              </a:lnSpc>
              <a:tabLst>
                <a:tab pos="241300" algn="l"/>
              </a:tabLst>
            </a:pPr>
            <a:r>
              <a:rPr lang="es-MX" sz="1200" dirty="0">
                <a:solidFill>
                  <a:schemeClr val="bg1"/>
                </a:solidFill>
                <a:latin typeface="Graphik Light" panose="020B0403030202060203" pitchFamily="34" charset="77"/>
                <a:ea typeface="Open Sans" panose="020B0606030504020204" pitchFamily="34" charset="0"/>
                <a:cs typeface="Open Sans" panose="020B0606030504020204" pitchFamily="34" charset="0"/>
              </a:rPr>
              <a:t>How to Communicate the Launch of Your New Intranet </a:t>
            </a:r>
          </a:p>
        </p:txBody>
      </p:sp>
      <p:sp>
        <p:nvSpPr>
          <p:cNvPr id="28" name="object 14">
            <a:extLst>
              <a:ext uri="{FF2B5EF4-FFF2-40B4-BE49-F238E27FC236}">
                <a16:creationId xmlns:a16="http://schemas.microsoft.com/office/drawing/2014/main" id="{8A3A37BE-C11A-354F-B756-C36BFF841C07}"/>
              </a:ext>
            </a:extLst>
          </p:cNvPr>
          <p:cNvSpPr txBox="1"/>
          <p:nvPr/>
        </p:nvSpPr>
        <p:spPr>
          <a:xfrm>
            <a:off x="4069837" y="3303010"/>
            <a:ext cx="535940" cy="692497"/>
          </a:xfrm>
          <a:prstGeom prst="rect">
            <a:avLst/>
          </a:prstGeom>
        </p:spPr>
        <p:txBody>
          <a:bodyPr vert="horz" wrap="square" lIns="0" tIns="0" rIns="0" bIns="0" rtlCol="0">
            <a:spAutoFit/>
          </a:bodyPr>
          <a:lstStyle/>
          <a:p>
            <a:pPr marL="12700">
              <a:lnSpc>
                <a:spcPts val="5420"/>
              </a:lnSpc>
            </a:pPr>
            <a:r>
              <a:rPr lang="es-MX" sz="4650" b="1" dirty="0">
                <a:solidFill>
                  <a:srgbClr val="FFCE06"/>
                </a:solidFill>
                <a:latin typeface="FontAwesome" pitchFamily="2" charset="0"/>
              </a:rPr>
              <a:t></a:t>
            </a:r>
            <a:endParaRPr sz="4650" dirty="0">
              <a:solidFill>
                <a:srgbClr val="FFCE06"/>
              </a:solidFill>
              <a:latin typeface="FontAwesome" pitchFamily="2" charset="0"/>
              <a:cs typeface="FontAwesome"/>
            </a:endParaRPr>
          </a:p>
        </p:txBody>
      </p:sp>
      <p:sp>
        <p:nvSpPr>
          <p:cNvPr id="30" name="object 22">
            <a:extLst>
              <a:ext uri="{FF2B5EF4-FFF2-40B4-BE49-F238E27FC236}">
                <a16:creationId xmlns:a16="http://schemas.microsoft.com/office/drawing/2014/main" id="{FC5FDAF4-AC24-7F48-8E78-4A504641FBC6}"/>
              </a:ext>
            </a:extLst>
          </p:cNvPr>
          <p:cNvSpPr txBox="1"/>
          <p:nvPr/>
        </p:nvSpPr>
        <p:spPr>
          <a:xfrm flipH="1">
            <a:off x="9396988" y="3643027"/>
            <a:ext cx="642503" cy="371577"/>
          </a:xfrm>
          <a:prstGeom prst="rect">
            <a:avLst/>
          </a:prstGeom>
        </p:spPr>
        <p:txBody>
          <a:bodyPr vert="horz" wrap="square" lIns="0" tIns="0" rIns="0" bIns="0" rtlCol="0">
            <a:spAutoFit/>
          </a:bodyPr>
          <a:lstStyle/>
          <a:p>
            <a:pPr marL="12700">
              <a:lnSpc>
                <a:spcPts val="2845"/>
              </a:lnSpc>
            </a:pPr>
            <a:r>
              <a:rPr lang="es-MX" sz="4650" b="1" dirty="0">
                <a:solidFill>
                  <a:srgbClr val="F28D2A"/>
                </a:solidFill>
                <a:latin typeface="FontAwesome" pitchFamily="2" charset="0"/>
              </a:rPr>
              <a:t></a:t>
            </a:r>
            <a:endParaRPr sz="4650" dirty="0">
              <a:solidFill>
                <a:srgbClr val="F28D2A"/>
              </a:solidFill>
              <a:latin typeface="FontAwesome" pitchFamily="2" charset="0"/>
              <a:ea typeface="FontAwesome" charset="0"/>
              <a:cs typeface="FontAwesome" charset="0"/>
            </a:endParaRPr>
          </a:p>
        </p:txBody>
      </p:sp>
      <p:pic>
        <p:nvPicPr>
          <p:cNvPr id="27" name="Imagen 26">
            <a:extLst>
              <a:ext uri="{FF2B5EF4-FFF2-40B4-BE49-F238E27FC236}">
                <a16:creationId xmlns:a16="http://schemas.microsoft.com/office/drawing/2014/main" id="{3212AB61-E40E-4D41-BD6D-DD104DAEE2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1890" y="330522"/>
            <a:ext cx="1682623" cy="8847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EB835FBC-A4C1-B44E-A52C-12C637A18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63" y="1975975"/>
            <a:ext cx="1231864" cy="1022635"/>
          </a:xfrm>
          <a:prstGeom prst="rect">
            <a:avLst/>
          </a:prstGeom>
        </p:spPr>
      </p:pic>
      <p:pic>
        <p:nvPicPr>
          <p:cNvPr id="7" name="Imagen 6">
            <a:extLst>
              <a:ext uri="{FF2B5EF4-FFF2-40B4-BE49-F238E27FC236}">
                <a16:creationId xmlns:a16="http://schemas.microsoft.com/office/drawing/2014/main" id="{F6B2601C-3677-1A4F-AF76-FD83A3E2D117}"/>
              </a:ext>
            </a:extLst>
          </p:cNvPr>
          <p:cNvPicPr>
            <a:picLocks noChangeAspect="1"/>
          </p:cNvPicPr>
          <p:nvPr/>
        </p:nvPicPr>
        <p:blipFill>
          <a:blip r:embed="rId3"/>
          <a:stretch>
            <a:fillRect/>
          </a:stretch>
        </p:blipFill>
        <p:spPr>
          <a:xfrm>
            <a:off x="3544745" y="2053922"/>
            <a:ext cx="3358968" cy="944709"/>
          </a:xfrm>
          <a:prstGeom prst="rect">
            <a:avLst/>
          </a:prstGeom>
        </p:spPr>
      </p:pic>
      <p:pic>
        <p:nvPicPr>
          <p:cNvPr id="6" name="Imagen 5">
            <a:extLst>
              <a:ext uri="{FF2B5EF4-FFF2-40B4-BE49-F238E27FC236}">
                <a16:creationId xmlns:a16="http://schemas.microsoft.com/office/drawing/2014/main" id="{A5B8BA66-1EEF-C546-B2F9-795EDDE6579F}"/>
              </a:ext>
            </a:extLst>
          </p:cNvPr>
          <p:cNvPicPr>
            <a:picLocks noChangeAspect="1"/>
          </p:cNvPicPr>
          <p:nvPr/>
        </p:nvPicPr>
        <p:blipFill>
          <a:blip r:embed="rId4"/>
          <a:stretch>
            <a:fillRect/>
          </a:stretch>
        </p:blipFill>
        <p:spPr>
          <a:xfrm>
            <a:off x="851187" y="2053921"/>
            <a:ext cx="2653466" cy="948922"/>
          </a:xfrm>
          <a:prstGeom prst="rect">
            <a:avLst/>
          </a:prstGeom>
        </p:spPr>
      </p:pic>
      <p:sp>
        <p:nvSpPr>
          <p:cNvPr id="17" name="Rectángulo 16">
            <a:extLst>
              <a:ext uri="{FF2B5EF4-FFF2-40B4-BE49-F238E27FC236}">
                <a16:creationId xmlns:a16="http://schemas.microsoft.com/office/drawing/2014/main" id="{27903142-619B-1B45-AAB2-42B6737D702C}"/>
              </a:ext>
            </a:extLst>
          </p:cNvPr>
          <p:cNvSpPr/>
          <p:nvPr/>
        </p:nvSpPr>
        <p:spPr>
          <a:xfrm>
            <a:off x="0" y="5879954"/>
            <a:ext cx="7615569" cy="770599"/>
          </a:xfrm>
          <a:prstGeom prst="rect">
            <a:avLst/>
          </a:prstGeom>
          <a:solidFill>
            <a:srgbClr val="D9D9D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defRPr/>
            </a:pPr>
            <a:endParaRPr lang="es-MX" sz="1688">
              <a:solidFill>
                <a:srgbClr val="FFFFFF"/>
              </a:solidFill>
              <a:latin typeface="Calibri" panose="020F0502020204030204"/>
            </a:endParaRPr>
          </a:p>
        </p:txBody>
      </p:sp>
      <p:sp>
        <p:nvSpPr>
          <p:cNvPr id="25" name="Text Placeholder 3">
            <a:extLst>
              <a:ext uri="{FF2B5EF4-FFF2-40B4-BE49-F238E27FC236}">
                <a16:creationId xmlns:a16="http://schemas.microsoft.com/office/drawing/2014/main" id="{03979C22-36F4-2642-949E-06A3AE181125}"/>
              </a:ext>
            </a:extLst>
          </p:cNvPr>
          <p:cNvSpPr txBox="1">
            <a:spLocks/>
          </p:cNvSpPr>
          <p:nvPr/>
        </p:nvSpPr>
        <p:spPr>
          <a:xfrm>
            <a:off x="575673" y="1418392"/>
            <a:ext cx="5063274" cy="320345"/>
          </a:xfrm>
          <a:prstGeom prst="rect">
            <a:avLst/>
          </a:prstGeom>
        </p:spPr>
        <p:txBody>
          <a:bodyPr vert="horz" lIns="85725" tIns="42863" rIns="85725" bIns="42863" rtlCol="0">
            <a:spAutoFit/>
          </a:bodyPr>
          <a:lstStyle>
            <a:lvl1pPr marL="0" indent="0" algn="l" defTabSz="914400" rtl="0" eaLnBrk="1" latinLnBrk="0" hangingPunct="1">
              <a:lnSpc>
                <a:spcPct val="90000"/>
              </a:lnSpc>
              <a:spcBef>
                <a:spcPts val="1000"/>
              </a:spcBef>
              <a:spcAft>
                <a:spcPts val="1000"/>
              </a:spcAft>
              <a:buSzPct val="90000"/>
              <a:buFontTx/>
              <a:buNone/>
              <a:tabLst/>
              <a:defRPr sz="1800" b="1" i="0" kern="1200" baseline="0">
                <a:solidFill>
                  <a:srgbClr val="2DCCD3"/>
                </a:solidFill>
                <a:latin typeface="Graphik Bold" panose="020B0803030202060203" pitchFamily="34" charset="0"/>
                <a:ea typeface="Graphik Bold" panose="020B0803030202060203" pitchFamily="34" charset="0"/>
                <a:cs typeface="Graphik Bold" panose="020B0803030202060203" pitchFamily="34" charset="0"/>
              </a:defRPr>
            </a:lvl1pPr>
            <a:lvl2pPr marL="457200" indent="0" algn="l" defTabSz="914400" rtl="0" eaLnBrk="1" latinLnBrk="0" hangingPunct="1">
              <a:lnSpc>
                <a:spcPct val="90000"/>
              </a:lnSpc>
              <a:spcBef>
                <a:spcPts val="500"/>
              </a:spcBef>
              <a:spcAft>
                <a:spcPts val="800"/>
              </a:spcAft>
              <a:buSzPct val="50000"/>
              <a:buFontTx/>
              <a:buNone/>
              <a:tabLst/>
              <a:defRPr sz="2000" b="0" i="0" kern="1200">
                <a:solidFill>
                  <a:schemeClr val="tx1">
                    <a:tint val="75000"/>
                  </a:schemeClr>
                </a:solidFill>
                <a:latin typeface="Graphik Light" charset="0"/>
                <a:ea typeface="Graphik Light" charset="0"/>
                <a:cs typeface="Graphik Light" charset="0"/>
              </a:defRPr>
            </a:lvl2pPr>
            <a:lvl3pPr marL="914400" indent="0" algn="l" defTabSz="914400" rtl="0" eaLnBrk="1" latinLnBrk="0" hangingPunct="1">
              <a:lnSpc>
                <a:spcPct val="90000"/>
              </a:lnSpc>
              <a:spcBef>
                <a:spcPts val="500"/>
              </a:spcBef>
              <a:spcAft>
                <a:spcPts val="500"/>
              </a:spcAft>
              <a:buFont typeface="AppleSymbols" charset="0"/>
              <a:buNone/>
              <a:tabLst/>
              <a:defRPr sz="1800" b="0" i="0" kern="1200">
                <a:solidFill>
                  <a:schemeClr val="tx1">
                    <a:tint val="75000"/>
                  </a:schemeClr>
                </a:solidFill>
                <a:latin typeface="Graphik Light" charset="0"/>
                <a:ea typeface="Graphik Light" charset="0"/>
                <a:cs typeface="Graphik Light" charset="0"/>
              </a:defRPr>
            </a:lvl3pPr>
            <a:lvl4pPr marL="1371600" indent="0" algn="l" defTabSz="914400" rtl="0" eaLnBrk="1" latinLnBrk="0" hangingPunct="1">
              <a:lnSpc>
                <a:spcPct val="90000"/>
              </a:lnSpc>
              <a:spcBef>
                <a:spcPts val="500"/>
              </a:spcBef>
              <a:buFont typeface="AppleSymbols" charset="0"/>
              <a:buNone/>
              <a:tabLst/>
              <a:defRPr sz="1600" b="0" i="0" kern="1200">
                <a:solidFill>
                  <a:schemeClr val="tx1">
                    <a:tint val="75000"/>
                  </a:schemeClr>
                </a:solidFill>
                <a:latin typeface="Graphik" charset="0"/>
                <a:ea typeface="Graphik" charset="0"/>
                <a:cs typeface="Graphik" charset="0"/>
              </a:defRPr>
            </a:lvl4pPr>
            <a:lvl5pPr marL="1828800" indent="0" algn="l" defTabSz="914400" rtl="0" eaLnBrk="1" latinLnBrk="0" hangingPunct="1">
              <a:lnSpc>
                <a:spcPct val="90000"/>
              </a:lnSpc>
              <a:spcBef>
                <a:spcPts val="500"/>
              </a:spcBef>
              <a:buFont typeface="AppleSymbols" charset="0"/>
              <a:buNone/>
              <a:tabLst>
                <a:tab pos="1908175" algn="l"/>
                <a:tab pos="2216150" algn="l"/>
              </a:tabLst>
              <a:defRPr sz="1600" b="0" i="0" kern="1200">
                <a:solidFill>
                  <a:schemeClr val="tx1">
                    <a:tint val="75000"/>
                  </a:schemeClr>
                </a:solidFill>
                <a:latin typeface="Graphik" charset="0"/>
                <a:ea typeface="Graphik" charset="0"/>
                <a:cs typeface="Graphik" charset="0"/>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defTabSz="857250">
              <a:spcBef>
                <a:spcPts val="938"/>
              </a:spcBef>
              <a:spcAft>
                <a:spcPts val="938"/>
              </a:spcAft>
              <a:defRPr/>
            </a:pPr>
            <a:r>
              <a:rPr lang="en-US" sz="1688"/>
              <a:t>Co-Founder </a:t>
            </a:r>
            <a:r>
              <a:rPr lang="en-US" sz="1688" dirty="0"/>
              <a:t>of Dynamic Owl Consulting</a:t>
            </a:r>
          </a:p>
        </p:txBody>
      </p:sp>
      <p:sp>
        <p:nvSpPr>
          <p:cNvPr id="5" name="Title 4"/>
          <p:cNvSpPr>
            <a:spLocks noGrp="1"/>
          </p:cNvSpPr>
          <p:nvPr>
            <p:ph type="title"/>
          </p:nvPr>
        </p:nvSpPr>
        <p:spPr>
          <a:xfrm>
            <a:off x="559343" y="869680"/>
            <a:ext cx="4050133" cy="461665"/>
          </a:xfrm>
        </p:spPr>
        <p:txBody>
          <a:bodyPr/>
          <a:lstStyle/>
          <a:p>
            <a:r>
              <a:rPr lang="en-US" dirty="0">
                <a:solidFill>
                  <a:schemeClr val="tx1">
                    <a:lumMod val="95000"/>
                    <a:lumOff val="5000"/>
                  </a:schemeClr>
                </a:solidFill>
                <a:latin typeface="Graphik Medium" panose="020B0503030202060203" pitchFamily="34" charset="77"/>
              </a:rPr>
              <a:t>Michal </a:t>
            </a:r>
            <a:r>
              <a:rPr lang="en-US" dirty="0" err="1">
                <a:solidFill>
                  <a:schemeClr val="tx1">
                    <a:lumMod val="95000"/>
                    <a:lumOff val="5000"/>
                  </a:schemeClr>
                </a:solidFill>
                <a:latin typeface="Graphik Medium" panose="020B0503030202060203" pitchFamily="34" charset="77"/>
              </a:rPr>
              <a:t>Pisarek</a:t>
            </a:r>
            <a:endParaRPr lang="en-US" dirty="0">
              <a:solidFill>
                <a:schemeClr val="tx1">
                  <a:lumMod val="95000"/>
                  <a:lumOff val="5000"/>
                </a:schemeClr>
              </a:solidFill>
              <a:latin typeface="Graphik Medium" panose="020B0503030202060203" pitchFamily="34" charset="77"/>
            </a:endParaRPr>
          </a:p>
        </p:txBody>
      </p:sp>
      <p:sp>
        <p:nvSpPr>
          <p:cNvPr id="19" name="Content Placeholder 2">
            <a:extLst>
              <a:ext uri="{FF2B5EF4-FFF2-40B4-BE49-F238E27FC236}">
                <a16:creationId xmlns:a16="http://schemas.microsoft.com/office/drawing/2014/main" id="{CF9DC0FC-8606-214A-BCB3-6423A55F0D7E}"/>
              </a:ext>
            </a:extLst>
          </p:cNvPr>
          <p:cNvSpPr txBox="1">
            <a:spLocks/>
          </p:cNvSpPr>
          <p:nvPr/>
        </p:nvSpPr>
        <p:spPr>
          <a:xfrm>
            <a:off x="590782" y="3409664"/>
            <a:ext cx="6210068" cy="851670"/>
          </a:xfrm>
          <a:prstGeom prst="rect">
            <a:avLst/>
          </a:prstGeom>
        </p:spPr>
        <p:txBody>
          <a:bodyPr vert="horz" lIns="85725" tIns="42863" rIns="85725" bIns="42863" rtlCol="0">
            <a:noAutofit/>
          </a:bodyPr>
          <a:lstStyle>
            <a:lvl1pPr marL="446088" indent="-439738" algn="l" defTabSz="914400" rtl="0" eaLnBrk="1" latinLnBrk="0" hangingPunct="1">
              <a:lnSpc>
                <a:spcPct val="90000"/>
              </a:lnSpc>
              <a:spcBef>
                <a:spcPts val="1000"/>
              </a:spcBef>
              <a:spcAft>
                <a:spcPts val="1000"/>
              </a:spcAft>
              <a:buSzPct val="90000"/>
              <a:buFontTx/>
              <a:buBlip>
                <a:blip r:embed="rId5"/>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6"/>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953" indent="0" defTabSz="857250">
              <a:spcBef>
                <a:spcPts val="938"/>
              </a:spcBef>
              <a:spcAft>
                <a:spcPts val="938"/>
              </a:spcAft>
              <a:buNone/>
              <a:defRPr/>
            </a:pPr>
            <a:r>
              <a:rPr lang="en-CA" sz="1313" dirty="0">
                <a:solidFill>
                  <a:srgbClr val="000000"/>
                </a:solidFill>
              </a:rPr>
              <a:t>We believe that intranets should better connect and engage employees, but not at the expense of a long, drawn-out and often failed custom deployment.</a:t>
            </a:r>
            <a:endParaRPr lang="en-US" sz="1313" dirty="0">
              <a:solidFill>
                <a:srgbClr val="000000"/>
              </a:solidFill>
            </a:endParaRPr>
          </a:p>
          <a:p>
            <a:pPr marL="5953" indent="0" defTabSz="857250">
              <a:spcBef>
                <a:spcPts val="938"/>
              </a:spcBef>
              <a:spcAft>
                <a:spcPts val="938"/>
              </a:spcAft>
              <a:buNone/>
              <a:defRPr/>
            </a:pPr>
            <a:r>
              <a:rPr lang="en-US" sz="1313" dirty="0">
                <a:solidFill>
                  <a:srgbClr val="000000"/>
                </a:solidFill>
              </a:rPr>
              <a:t>Michal is Product Director at Bonzai Intranet and a 6x Microsoft SharePoint MVP.</a:t>
            </a:r>
          </a:p>
        </p:txBody>
      </p:sp>
      <p:sp>
        <p:nvSpPr>
          <p:cNvPr id="29" name="Text Placeholder 3">
            <a:extLst>
              <a:ext uri="{FF2B5EF4-FFF2-40B4-BE49-F238E27FC236}">
                <a16:creationId xmlns:a16="http://schemas.microsoft.com/office/drawing/2014/main" id="{ECFC8002-CA67-4647-A800-600D2470BB67}"/>
              </a:ext>
            </a:extLst>
          </p:cNvPr>
          <p:cNvSpPr txBox="1">
            <a:spLocks/>
          </p:cNvSpPr>
          <p:nvPr/>
        </p:nvSpPr>
        <p:spPr>
          <a:xfrm>
            <a:off x="8859915" y="6175376"/>
            <a:ext cx="2373859" cy="214313"/>
          </a:xfrm>
          <a:prstGeom prst="rect">
            <a:avLst/>
          </a:prstGeom>
        </p:spPr>
        <p:txBody>
          <a:bodyPr vert="horz" lIns="85725" tIns="42863" rIns="85725" bIns="42863" rtlCol="0">
            <a:normAutofit fontScale="92500" lnSpcReduction="10000"/>
          </a:bodyPr>
          <a:lstStyle>
            <a:lvl1pPr marL="0" indent="0" algn="r" defTabSz="914400" rtl="0" eaLnBrk="1" latinLnBrk="0" hangingPunct="1">
              <a:lnSpc>
                <a:spcPct val="90000"/>
              </a:lnSpc>
              <a:spcBef>
                <a:spcPts val="1000"/>
              </a:spcBef>
              <a:spcAft>
                <a:spcPts val="1000"/>
              </a:spcAft>
              <a:buSzPct val="90000"/>
              <a:buFontTx/>
              <a:buNone/>
              <a:tabLst/>
              <a:defRPr sz="1200" b="1" i="0" kern="1200">
                <a:solidFill>
                  <a:schemeClr val="tx1"/>
                </a:solidFill>
                <a:latin typeface="Graphik Semibold" charset="0"/>
                <a:ea typeface="Graphik Semibold" charset="0"/>
                <a:cs typeface="Graphik Semibold" charset="0"/>
              </a:defRPr>
            </a:lvl1pPr>
            <a:lvl2pPr marL="1022350" indent="-354013" algn="l" defTabSz="914400" rtl="0" eaLnBrk="1" latinLnBrk="0" hangingPunct="1">
              <a:lnSpc>
                <a:spcPct val="90000"/>
              </a:lnSpc>
              <a:spcBef>
                <a:spcPts val="500"/>
              </a:spcBef>
              <a:spcAft>
                <a:spcPts val="800"/>
              </a:spcAft>
              <a:buSzPct val="50000"/>
              <a:buFontTx/>
              <a:buBlip>
                <a:blip r:embed="rId6"/>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371600" indent="0" algn="l" defTabSz="914400" rtl="0" eaLnBrk="1" latinLnBrk="0" hangingPunct="1">
              <a:lnSpc>
                <a:spcPct val="90000"/>
              </a:lnSpc>
              <a:spcBef>
                <a:spcPts val="500"/>
              </a:spcBef>
              <a:buFont typeface="AppleSymbols" charset="0"/>
              <a:buNone/>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857250">
              <a:spcBef>
                <a:spcPts val="938"/>
              </a:spcBef>
              <a:spcAft>
                <a:spcPts val="938"/>
              </a:spcAft>
              <a:defRPr/>
            </a:pPr>
            <a:r>
              <a:rPr lang="en-US" sz="1125" dirty="0">
                <a:solidFill>
                  <a:srgbClr val="000000"/>
                </a:solidFill>
                <a:latin typeface="Graphik Bold" panose="020B0803030202060203" pitchFamily="34" charset="0"/>
              </a:rPr>
              <a:t>Introductions</a:t>
            </a:r>
          </a:p>
        </p:txBody>
      </p:sp>
      <p:pic>
        <p:nvPicPr>
          <p:cNvPr id="4" name="Imagen 3">
            <a:extLst>
              <a:ext uri="{FF2B5EF4-FFF2-40B4-BE49-F238E27FC236}">
                <a16:creationId xmlns:a16="http://schemas.microsoft.com/office/drawing/2014/main" id="{EA26817E-735E-E146-A360-BEE1F9045F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029" y="5899889"/>
            <a:ext cx="6526643" cy="690533"/>
          </a:xfrm>
          <a:prstGeom prst="rect">
            <a:avLst/>
          </a:prstGeom>
        </p:spPr>
      </p:pic>
      <p:sp>
        <p:nvSpPr>
          <p:cNvPr id="12" name="Rectángulo 11">
            <a:extLst>
              <a:ext uri="{FF2B5EF4-FFF2-40B4-BE49-F238E27FC236}">
                <a16:creationId xmlns:a16="http://schemas.microsoft.com/office/drawing/2014/main" id="{D70028DA-EFFA-3B40-B4E0-2498A6C32B46}"/>
              </a:ext>
            </a:extLst>
          </p:cNvPr>
          <p:cNvSpPr/>
          <p:nvPr/>
        </p:nvSpPr>
        <p:spPr>
          <a:xfrm>
            <a:off x="1426294" y="2217963"/>
            <a:ext cx="2112670" cy="637867"/>
          </a:xfrm>
          <a:prstGeom prst="rect">
            <a:avLst/>
          </a:prstGeom>
        </p:spPr>
        <p:txBody>
          <a:bodyPr wrap="square">
            <a:spAutoFit/>
          </a:bodyPr>
          <a:lstStyle/>
          <a:p>
            <a:pPr marL="5953" defTabSz="857250">
              <a:lnSpc>
                <a:spcPct val="90000"/>
              </a:lnSpc>
              <a:spcBef>
                <a:spcPts val="938"/>
              </a:spcBef>
              <a:spcAft>
                <a:spcPts val="938"/>
              </a:spcAft>
              <a:buSzPct val="90000"/>
              <a:defRPr/>
            </a:pPr>
            <a:r>
              <a:rPr lang="en-CA" sz="1313" dirty="0" err="1">
                <a:solidFill>
                  <a:srgbClr val="000000"/>
                </a:solidFill>
                <a:latin typeface="Graphik Light" charset="0"/>
              </a:rPr>
              <a:t>Bonzai</a:t>
            </a:r>
            <a:r>
              <a:rPr lang="en-CA" sz="1313" dirty="0">
                <a:solidFill>
                  <a:srgbClr val="000000"/>
                </a:solidFill>
                <a:latin typeface="Graphik Light" charset="0"/>
              </a:rPr>
              <a:t> is a Vancouver-based </a:t>
            </a:r>
            <a:r>
              <a:rPr lang="en-CA" sz="1313" b="1" dirty="0">
                <a:solidFill>
                  <a:srgbClr val="FF8F1C"/>
                </a:solidFill>
                <a:latin typeface="Graphik" panose="020B0503030202060203" pitchFamily="34" charset="77"/>
              </a:rPr>
              <a:t>award-winning intranet</a:t>
            </a:r>
            <a:r>
              <a:rPr lang="en-CA" sz="1313" dirty="0">
                <a:solidFill>
                  <a:srgbClr val="000000"/>
                </a:solidFill>
                <a:latin typeface="Graphik Light" charset="0"/>
              </a:rPr>
              <a:t> company </a:t>
            </a:r>
          </a:p>
        </p:txBody>
      </p:sp>
      <p:pic>
        <p:nvPicPr>
          <p:cNvPr id="13" name="Imagen 12">
            <a:extLst>
              <a:ext uri="{FF2B5EF4-FFF2-40B4-BE49-F238E27FC236}">
                <a16:creationId xmlns:a16="http://schemas.microsoft.com/office/drawing/2014/main" id="{02FACB6C-1CD0-9A48-B942-07D668AAC2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1583" y="4525430"/>
            <a:ext cx="1059424" cy="1059424"/>
          </a:xfrm>
          <a:prstGeom prst="rect">
            <a:avLst/>
          </a:prstGeom>
        </p:spPr>
      </p:pic>
      <p:pic>
        <p:nvPicPr>
          <p:cNvPr id="10" name="Imagen 9">
            <a:extLst>
              <a:ext uri="{FF2B5EF4-FFF2-40B4-BE49-F238E27FC236}">
                <a16:creationId xmlns:a16="http://schemas.microsoft.com/office/drawing/2014/main" id="{070D895E-CA22-A440-97A2-B632219A0F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31637" y="4606890"/>
            <a:ext cx="1480372" cy="851911"/>
          </a:xfrm>
          <a:prstGeom prst="rect">
            <a:avLst/>
          </a:prstGeom>
        </p:spPr>
      </p:pic>
      <p:pic>
        <p:nvPicPr>
          <p:cNvPr id="2" name="Imagen 1">
            <a:extLst>
              <a:ext uri="{FF2B5EF4-FFF2-40B4-BE49-F238E27FC236}">
                <a16:creationId xmlns:a16="http://schemas.microsoft.com/office/drawing/2014/main" id="{B70FD773-F4EE-BC4B-8C4B-874749BE01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83834" y="4642122"/>
            <a:ext cx="1880790" cy="801562"/>
          </a:xfrm>
          <a:prstGeom prst="rect">
            <a:avLst/>
          </a:prstGeom>
        </p:spPr>
      </p:pic>
      <p:sp>
        <p:nvSpPr>
          <p:cNvPr id="16" name="Rectángulo 15">
            <a:extLst>
              <a:ext uri="{FF2B5EF4-FFF2-40B4-BE49-F238E27FC236}">
                <a16:creationId xmlns:a16="http://schemas.microsoft.com/office/drawing/2014/main" id="{276EFB5F-E558-9C46-AC49-BC125524C85C}"/>
              </a:ext>
            </a:extLst>
          </p:cNvPr>
          <p:cNvSpPr/>
          <p:nvPr/>
        </p:nvSpPr>
        <p:spPr>
          <a:xfrm>
            <a:off x="4169095" y="2217963"/>
            <a:ext cx="2651142" cy="637867"/>
          </a:xfrm>
          <a:prstGeom prst="rect">
            <a:avLst/>
          </a:prstGeom>
        </p:spPr>
        <p:txBody>
          <a:bodyPr wrap="square">
            <a:spAutoFit/>
          </a:bodyPr>
          <a:lstStyle/>
          <a:p>
            <a:pPr marL="5953" defTabSz="857250">
              <a:lnSpc>
                <a:spcPct val="90000"/>
              </a:lnSpc>
              <a:spcBef>
                <a:spcPts val="938"/>
              </a:spcBef>
              <a:spcAft>
                <a:spcPts val="938"/>
              </a:spcAft>
              <a:buSzPct val="90000"/>
              <a:defRPr/>
            </a:pPr>
            <a:r>
              <a:rPr lang="en-CA" sz="1313" dirty="0" err="1">
                <a:solidFill>
                  <a:srgbClr val="000000"/>
                </a:solidFill>
                <a:latin typeface="Graphik Light" charset="0"/>
              </a:rPr>
              <a:t>Bonzai</a:t>
            </a:r>
            <a:r>
              <a:rPr lang="en-CA" sz="1313" dirty="0">
                <a:solidFill>
                  <a:srgbClr val="000000"/>
                </a:solidFill>
                <a:latin typeface="Graphik Light" charset="0"/>
              </a:rPr>
              <a:t> delivers dramatically evolved, ready-to-roll intranets for </a:t>
            </a:r>
            <a:r>
              <a:rPr lang="en-CA" sz="1313" b="1" dirty="0">
                <a:solidFill>
                  <a:srgbClr val="FF8F1C"/>
                </a:solidFill>
                <a:latin typeface="Graphik" panose="020B0503030202060203" pitchFamily="34" charset="77"/>
              </a:rPr>
              <a:t>SharePoint</a:t>
            </a:r>
            <a:r>
              <a:rPr lang="en-CA" sz="1313" dirty="0">
                <a:solidFill>
                  <a:srgbClr val="000000"/>
                </a:solidFill>
                <a:latin typeface="Graphik Light" charset="0"/>
              </a:rPr>
              <a:t> and </a:t>
            </a:r>
            <a:r>
              <a:rPr lang="en-CA" sz="1313" b="1" dirty="0">
                <a:solidFill>
                  <a:srgbClr val="2978FF"/>
                </a:solidFill>
                <a:latin typeface="Graphik" panose="020B0503030202060203" pitchFamily="34" charset="77"/>
              </a:rPr>
              <a:t>Office 365</a:t>
            </a:r>
            <a:r>
              <a:rPr lang="en-CA" sz="1313" dirty="0">
                <a:solidFill>
                  <a:srgbClr val="000000"/>
                </a:solidFill>
                <a:latin typeface="Graphik Light" charset="0"/>
              </a:rPr>
              <a:t>.</a:t>
            </a:r>
          </a:p>
        </p:txBody>
      </p:sp>
      <p:pic>
        <p:nvPicPr>
          <p:cNvPr id="8" name="Imagen 7">
            <a:extLst>
              <a:ext uri="{FF2B5EF4-FFF2-40B4-BE49-F238E27FC236}">
                <a16:creationId xmlns:a16="http://schemas.microsoft.com/office/drawing/2014/main" id="{97F9DE52-D091-E643-9CFA-0437A6A2E3F4}"/>
              </a:ext>
            </a:extLst>
          </p:cNvPr>
          <p:cNvPicPr>
            <a:picLocks noChangeAspect="1"/>
          </p:cNvPicPr>
          <p:nvPr/>
        </p:nvPicPr>
        <p:blipFill>
          <a:blip r:embed="rId11"/>
          <a:stretch>
            <a:fillRect/>
          </a:stretch>
        </p:blipFill>
        <p:spPr>
          <a:xfrm>
            <a:off x="1111209" y="2321405"/>
            <a:ext cx="238984" cy="406272"/>
          </a:xfrm>
          <a:prstGeom prst="rect">
            <a:avLst/>
          </a:prstGeom>
        </p:spPr>
      </p:pic>
      <p:pic>
        <p:nvPicPr>
          <p:cNvPr id="9" name="Imagen 8">
            <a:extLst>
              <a:ext uri="{FF2B5EF4-FFF2-40B4-BE49-F238E27FC236}">
                <a16:creationId xmlns:a16="http://schemas.microsoft.com/office/drawing/2014/main" id="{41D8705B-E2F2-5547-94B6-AA413981ED5E}"/>
              </a:ext>
            </a:extLst>
          </p:cNvPr>
          <p:cNvPicPr>
            <a:picLocks noChangeAspect="1"/>
          </p:cNvPicPr>
          <p:nvPr/>
        </p:nvPicPr>
        <p:blipFill>
          <a:blip r:embed="rId12"/>
          <a:stretch>
            <a:fillRect/>
          </a:stretch>
        </p:blipFill>
        <p:spPr>
          <a:xfrm>
            <a:off x="3764676" y="2377589"/>
            <a:ext cx="369574" cy="330153"/>
          </a:xfrm>
          <a:prstGeom prst="rect">
            <a:avLst/>
          </a:prstGeom>
        </p:spPr>
      </p:pic>
      <p:pic>
        <p:nvPicPr>
          <p:cNvPr id="26" name="Imagen 25">
            <a:extLst>
              <a:ext uri="{FF2B5EF4-FFF2-40B4-BE49-F238E27FC236}">
                <a16:creationId xmlns:a16="http://schemas.microsoft.com/office/drawing/2014/main" id="{CAD325A2-8C93-8A47-9DD8-8C3AA4B125B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48908" y="1052473"/>
            <a:ext cx="2726531" cy="3583781"/>
          </a:xfrm>
          <a:prstGeom prst="rect">
            <a:avLst/>
          </a:prstGeom>
        </p:spPr>
      </p:pic>
    </p:spTree>
    <p:extLst>
      <p:ext uri="{BB962C8B-B14F-4D97-AF65-F5344CB8AC3E}">
        <p14:creationId xmlns:p14="http://schemas.microsoft.com/office/powerpoint/2010/main" val="3776919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38"/>
          <p:cNvSpPr txBox="1"/>
          <p:nvPr/>
        </p:nvSpPr>
        <p:spPr>
          <a:xfrm>
            <a:off x="1383163" y="1481464"/>
            <a:ext cx="4870680" cy="4023281"/>
          </a:xfrm>
          <a:prstGeom prst="rect">
            <a:avLst/>
          </a:prstGeom>
        </p:spPr>
        <p:txBody>
          <a:bodyPr vert="horz" wrap="square" lIns="0" tIns="0" rIns="0" bIns="0" rtlCol="0">
            <a:spAutoFit/>
          </a:bodyPr>
          <a:lstStyle/>
          <a:p>
            <a:pPr lvl="0">
              <a:lnSpc>
                <a:spcPct val="150000"/>
              </a:lnSpc>
            </a:pPr>
            <a:r>
              <a:rPr lang="en-US" sz="1600" dirty="0">
                <a:solidFill>
                  <a:srgbClr val="54565A"/>
                </a:solidFill>
                <a:latin typeface="Graphik" panose="020B0503030202060203" pitchFamily="34" charset="77"/>
                <a:ea typeface="Open Sans" panose="020B0606030504020204" pitchFamily="34" charset="0"/>
                <a:cs typeface="Open Sans" panose="020B0606030504020204" pitchFamily="34" charset="0"/>
              </a:rPr>
              <a:t>Mixtures of resources from various business areas​</a:t>
            </a:r>
            <a:endParaRPr lang="es-MX" sz="16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a:lnSpc>
                <a:spcPct val="150000"/>
              </a:lnSpc>
            </a:pPr>
            <a:r>
              <a:rPr lang="en-US" sz="1600" dirty="0">
                <a:solidFill>
                  <a:srgbClr val="54565A"/>
                </a:solidFill>
                <a:latin typeface="Graphik" panose="020B0503030202060203" pitchFamily="34" charset="77"/>
                <a:ea typeface="Open Sans" panose="020B0606030504020204" pitchFamily="34" charset="0"/>
                <a:cs typeface="Open Sans" panose="020B0606030504020204" pitchFamily="34" charset="0"/>
              </a:rPr>
              <a:t>​</a:t>
            </a:r>
            <a:endParaRPr lang="es-MX" sz="16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lvl="0">
              <a:lnSpc>
                <a:spcPct val="150000"/>
              </a:lnSpc>
            </a:pPr>
            <a:r>
              <a:rPr lang="en-US" sz="1600" dirty="0">
                <a:solidFill>
                  <a:srgbClr val="54565A"/>
                </a:solidFill>
                <a:latin typeface="Graphik" panose="020B0503030202060203" pitchFamily="34" charset="77"/>
                <a:ea typeface="Open Sans" panose="020B0606030504020204" pitchFamily="34" charset="0"/>
                <a:cs typeface="Open Sans" panose="020B0606030504020204" pitchFamily="34" charset="0"/>
              </a:rPr>
              <a:t>Well understood and defined roles​</a:t>
            </a:r>
            <a:endParaRPr lang="es-MX" sz="16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a:lnSpc>
                <a:spcPct val="150000"/>
              </a:lnSpc>
            </a:pPr>
            <a:r>
              <a:rPr lang="en-US" sz="1600" dirty="0">
                <a:solidFill>
                  <a:srgbClr val="54565A"/>
                </a:solidFill>
                <a:latin typeface="Graphik" panose="020B0503030202060203" pitchFamily="34" charset="77"/>
                <a:ea typeface="Open Sans" panose="020B0606030504020204" pitchFamily="34" charset="0"/>
                <a:cs typeface="Open Sans" panose="020B0606030504020204" pitchFamily="34" charset="0"/>
              </a:rPr>
              <a:t>​</a:t>
            </a:r>
            <a:endParaRPr lang="es-MX" sz="16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lvl="0">
              <a:lnSpc>
                <a:spcPct val="150000"/>
              </a:lnSpc>
            </a:pPr>
            <a:r>
              <a:rPr lang="en-US" sz="1600" dirty="0">
                <a:solidFill>
                  <a:srgbClr val="54565A"/>
                </a:solidFill>
                <a:latin typeface="Graphik" panose="020B0503030202060203" pitchFamily="34" charset="77"/>
                <a:ea typeface="Open Sans" panose="020B0606030504020204" pitchFamily="34" charset="0"/>
                <a:cs typeface="Open Sans" panose="020B0606030504020204" pitchFamily="34" charset="0"/>
              </a:rPr>
              <a:t>Adequate resourcing (you can’t perform miracles) ​</a:t>
            </a:r>
            <a:endParaRPr lang="es-MX" sz="16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a:lnSpc>
                <a:spcPct val="150000"/>
              </a:lnSpc>
            </a:pPr>
            <a:r>
              <a:rPr lang="en-US" sz="1600" dirty="0">
                <a:solidFill>
                  <a:srgbClr val="54565A"/>
                </a:solidFill>
                <a:latin typeface="Graphik" panose="020B0503030202060203" pitchFamily="34" charset="77"/>
                <a:ea typeface="Open Sans" panose="020B0606030504020204" pitchFamily="34" charset="0"/>
                <a:cs typeface="Open Sans" panose="020B0606030504020204" pitchFamily="34" charset="0"/>
              </a:rPr>
              <a:t>​</a:t>
            </a:r>
            <a:endParaRPr lang="es-MX" sz="16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lvl="0">
              <a:lnSpc>
                <a:spcPct val="150000"/>
              </a:lnSpc>
            </a:pPr>
            <a:r>
              <a:rPr lang="en-US" sz="1600" dirty="0">
                <a:solidFill>
                  <a:srgbClr val="54565A"/>
                </a:solidFill>
                <a:latin typeface="Graphik" panose="020B0503030202060203" pitchFamily="34" charset="77"/>
                <a:ea typeface="Open Sans" panose="020B0606030504020204" pitchFamily="34" charset="0"/>
                <a:cs typeface="Open Sans" panose="020B0606030504020204" pitchFamily="34" charset="0"/>
              </a:rPr>
              <a:t>Has executive backing and support​</a:t>
            </a:r>
            <a:endParaRPr lang="es-MX" sz="16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a:lnSpc>
                <a:spcPct val="150000"/>
              </a:lnSpc>
            </a:pPr>
            <a:r>
              <a:rPr lang="en-US" sz="1600" dirty="0">
                <a:solidFill>
                  <a:srgbClr val="54565A"/>
                </a:solidFill>
                <a:latin typeface="Graphik" panose="020B0503030202060203" pitchFamily="34" charset="77"/>
                <a:ea typeface="Open Sans" panose="020B0606030504020204" pitchFamily="34" charset="0"/>
                <a:cs typeface="Open Sans" panose="020B0606030504020204" pitchFamily="34" charset="0"/>
              </a:rPr>
              <a:t>​</a:t>
            </a:r>
            <a:endParaRPr lang="es-MX" sz="16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lvl="0">
              <a:lnSpc>
                <a:spcPct val="150000"/>
              </a:lnSpc>
            </a:pPr>
            <a:r>
              <a:rPr lang="en-US" sz="1600" dirty="0">
                <a:solidFill>
                  <a:srgbClr val="54565A"/>
                </a:solidFill>
                <a:latin typeface="Graphik" panose="020B0503030202060203" pitchFamily="34" charset="77"/>
                <a:ea typeface="Open Sans" panose="020B0606030504020204" pitchFamily="34" charset="0"/>
                <a:cs typeface="Open Sans" panose="020B0606030504020204" pitchFamily="34" charset="0"/>
              </a:rPr>
              <a:t>People that understand compromise​</a:t>
            </a:r>
            <a:endParaRPr lang="es-MX" sz="16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a:lnSpc>
                <a:spcPct val="150000"/>
              </a:lnSpc>
            </a:pPr>
            <a:r>
              <a:rPr lang="en-US" sz="1600" dirty="0">
                <a:solidFill>
                  <a:srgbClr val="54565A"/>
                </a:solidFill>
                <a:latin typeface="Graphik" panose="020B0503030202060203" pitchFamily="34" charset="77"/>
                <a:ea typeface="Open Sans" panose="020B0606030504020204" pitchFamily="34" charset="0"/>
                <a:cs typeface="Open Sans" panose="020B0606030504020204" pitchFamily="34" charset="0"/>
              </a:rPr>
              <a:t>​</a:t>
            </a:r>
            <a:endParaRPr lang="es-MX" sz="16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lvl="0">
              <a:lnSpc>
                <a:spcPct val="150000"/>
              </a:lnSpc>
            </a:pPr>
            <a:r>
              <a:rPr lang="en-US" sz="1600" dirty="0">
                <a:solidFill>
                  <a:srgbClr val="54565A"/>
                </a:solidFill>
                <a:latin typeface="Graphik" panose="020B0503030202060203" pitchFamily="34" charset="77"/>
                <a:ea typeface="Open Sans" panose="020B0606030504020204" pitchFamily="34" charset="0"/>
                <a:cs typeface="Open Sans" panose="020B0606030504020204" pitchFamily="34" charset="0"/>
              </a:rPr>
              <a:t>A great Intranet vision</a:t>
            </a:r>
            <a:endParaRPr lang="es-MX" sz="16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p:txBody>
      </p:sp>
      <p:sp>
        <p:nvSpPr>
          <p:cNvPr id="44" name="object 44"/>
          <p:cNvSpPr/>
          <p:nvPr/>
        </p:nvSpPr>
        <p:spPr>
          <a:xfrm>
            <a:off x="10902952" y="5289553"/>
            <a:ext cx="193040" cy="193040"/>
          </a:xfrm>
          <a:custGeom>
            <a:avLst/>
            <a:gdLst/>
            <a:ahLst/>
            <a:cxnLst/>
            <a:rect l="l" t="t" r="r" b="b"/>
            <a:pathLst>
              <a:path w="193040" h="193039">
                <a:moveTo>
                  <a:pt x="96291" y="192582"/>
                </a:moveTo>
                <a:lnTo>
                  <a:pt x="133770" y="185014"/>
                </a:lnTo>
                <a:lnTo>
                  <a:pt x="164377" y="164377"/>
                </a:lnTo>
                <a:lnTo>
                  <a:pt x="185014" y="133770"/>
                </a:lnTo>
                <a:lnTo>
                  <a:pt x="192582" y="96291"/>
                </a:lnTo>
                <a:lnTo>
                  <a:pt x="185014" y="58807"/>
                </a:lnTo>
                <a:lnTo>
                  <a:pt x="164377" y="28200"/>
                </a:lnTo>
                <a:lnTo>
                  <a:pt x="133770" y="7566"/>
                </a:lnTo>
                <a:lnTo>
                  <a:pt x="96291" y="0"/>
                </a:lnTo>
                <a:lnTo>
                  <a:pt x="58812" y="7566"/>
                </a:lnTo>
                <a:lnTo>
                  <a:pt x="28205" y="28200"/>
                </a:lnTo>
                <a:lnTo>
                  <a:pt x="7567" y="58807"/>
                </a:lnTo>
                <a:lnTo>
                  <a:pt x="0" y="96291"/>
                </a:lnTo>
                <a:lnTo>
                  <a:pt x="7567" y="133770"/>
                </a:lnTo>
                <a:lnTo>
                  <a:pt x="28205" y="164377"/>
                </a:lnTo>
                <a:lnTo>
                  <a:pt x="58812" y="185014"/>
                </a:lnTo>
                <a:lnTo>
                  <a:pt x="96291" y="192582"/>
                </a:lnTo>
                <a:close/>
              </a:path>
            </a:pathLst>
          </a:custGeom>
          <a:ln w="12700">
            <a:solidFill>
              <a:srgbClr val="FFFFFF"/>
            </a:solidFill>
          </a:ln>
        </p:spPr>
        <p:txBody>
          <a:bodyPr wrap="square" lIns="0" tIns="0" rIns="0" bIns="0" rtlCol="0"/>
          <a:lstStyle/>
          <a:p>
            <a:endParaRPr/>
          </a:p>
        </p:txBody>
      </p:sp>
      <p:sp>
        <p:nvSpPr>
          <p:cNvPr id="45" name="object 45"/>
          <p:cNvSpPr/>
          <p:nvPr/>
        </p:nvSpPr>
        <p:spPr>
          <a:xfrm>
            <a:off x="11032036" y="5904957"/>
            <a:ext cx="139700" cy="139700"/>
          </a:xfrm>
          <a:custGeom>
            <a:avLst/>
            <a:gdLst/>
            <a:ahLst/>
            <a:cxnLst/>
            <a:rect l="l" t="t" r="r" b="b"/>
            <a:pathLst>
              <a:path w="139700" h="139700">
                <a:moveTo>
                  <a:pt x="69850" y="139699"/>
                </a:moveTo>
                <a:lnTo>
                  <a:pt x="97041" y="134211"/>
                </a:lnTo>
                <a:lnTo>
                  <a:pt x="119243" y="119243"/>
                </a:lnTo>
                <a:lnTo>
                  <a:pt x="134211" y="97041"/>
                </a:lnTo>
                <a:lnTo>
                  <a:pt x="139700" y="69849"/>
                </a:lnTo>
                <a:lnTo>
                  <a:pt x="134211" y="42658"/>
                </a:lnTo>
                <a:lnTo>
                  <a:pt x="119243" y="20456"/>
                </a:lnTo>
                <a:lnTo>
                  <a:pt x="97041" y="5488"/>
                </a:lnTo>
                <a:lnTo>
                  <a:pt x="69850" y="0"/>
                </a:lnTo>
                <a:lnTo>
                  <a:pt x="42658" y="5488"/>
                </a:lnTo>
                <a:lnTo>
                  <a:pt x="20456" y="20456"/>
                </a:lnTo>
                <a:lnTo>
                  <a:pt x="5488" y="42658"/>
                </a:lnTo>
                <a:lnTo>
                  <a:pt x="0" y="69849"/>
                </a:lnTo>
                <a:lnTo>
                  <a:pt x="5488" y="97041"/>
                </a:lnTo>
                <a:lnTo>
                  <a:pt x="20456" y="119243"/>
                </a:lnTo>
                <a:lnTo>
                  <a:pt x="42658" y="134211"/>
                </a:lnTo>
                <a:lnTo>
                  <a:pt x="69850" y="139699"/>
                </a:lnTo>
                <a:close/>
              </a:path>
            </a:pathLst>
          </a:custGeom>
          <a:ln w="12700">
            <a:solidFill>
              <a:srgbClr val="FFFFFF"/>
            </a:solidFill>
          </a:ln>
        </p:spPr>
        <p:txBody>
          <a:bodyPr wrap="square" lIns="0" tIns="0" rIns="0" bIns="0" rtlCol="0"/>
          <a:lstStyle/>
          <a:p>
            <a:endParaRPr/>
          </a:p>
        </p:txBody>
      </p:sp>
      <p:sp>
        <p:nvSpPr>
          <p:cNvPr id="46" name="object 46"/>
          <p:cNvSpPr/>
          <p:nvPr/>
        </p:nvSpPr>
        <p:spPr>
          <a:xfrm>
            <a:off x="10710363" y="6203950"/>
            <a:ext cx="88900" cy="88900"/>
          </a:xfrm>
          <a:custGeom>
            <a:avLst/>
            <a:gdLst/>
            <a:ahLst/>
            <a:cxnLst/>
            <a:rect l="l" t="t" r="r" b="b"/>
            <a:pathLst>
              <a:path w="88900" h="88900">
                <a:moveTo>
                  <a:pt x="44450" y="88900"/>
                </a:moveTo>
                <a:lnTo>
                  <a:pt x="61751" y="85406"/>
                </a:lnTo>
                <a:lnTo>
                  <a:pt x="75880" y="75880"/>
                </a:lnTo>
                <a:lnTo>
                  <a:pt x="85406" y="61751"/>
                </a:lnTo>
                <a:lnTo>
                  <a:pt x="88900" y="44450"/>
                </a:lnTo>
                <a:lnTo>
                  <a:pt x="85406" y="27148"/>
                </a:lnTo>
                <a:lnTo>
                  <a:pt x="75880" y="13019"/>
                </a:lnTo>
                <a:lnTo>
                  <a:pt x="61751" y="3493"/>
                </a:lnTo>
                <a:lnTo>
                  <a:pt x="44450" y="0"/>
                </a:lnTo>
                <a:lnTo>
                  <a:pt x="27148" y="3493"/>
                </a:lnTo>
                <a:lnTo>
                  <a:pt x="13019" y="13019"/>
                </a:lnTo>
                <a:lnTo>
                  <a:pt x="3493" y="27148"/>
                </a:lnTo>
                <a:lnTo>
                  <a:pt x="0" y="44450"/>
                </a:lnTo>
                <a:lnTo>
                  <a:pt x="3493" y="61751"/>
                </a:lnTo>
                <a:lnTo>
                  <a:pt x="13019" y="75880"/>
                </a:lnTo>
                <a:lnTo>
                  <a:pt x="27148" y="85406"/>
                </a:lnTo>
                <a:lnTo>
                  <a:pt x="44450" y="88900"/>
                </a:lnTo>
                <a:close/>
              </a:path>
            </a:pathLst>
          </a:custGeom>
          <a:ln w="12700">
            <a:solidFill>
              <a:srgbClr val="FFFFFF"/>
            </a:solidFill>
          </a:ln>
        </p:spPr>
        <p:txBody>
          <a:bodyPr wrap="square" lIns="0" tIns="0" rIns="0" bIns="0" rtlCol="0"/>
          <a:lstStyle/>
          <a:p>
            <a:endParaRPr/>
          </a:p>
        </p:txBody>
      </p:sp>
      <p:sp>
        <p:nvSpPr>
          <p:cNvPr id="35" name="object 22">
            <a:extLst>
              <a:ext uri="{FF2B5EF4-FFF2-40B4-BE49-F238E27FC236}">
                <a16:creationId xmlns:a16="http://schemas.microsoft.com/office/drawing/2014/main" id="{157DE6FC-C137-4D4B-8CA1-86D423BB5B76}"/>
              </a:ext>
            </a:extLst>
          </p:cNvPr>
          <p:cNvSpPr txBox="1"/>
          <p:nvPr/>
        </p:nvSpPr>
        <p:spPr>
          <a:xfrm>
            <a:off x="1066341" y="1481464"/>
            <a:ext cx="168861" cy="304442"/>
          </a:xfrm>
          <a:prstGeom prst="rect">
            <a:avLst/>
          </a:prstGeom>
        </p:spPr>
        <p:txBody>
          <a:bodyPr vert="horz" wrap="square" lIns="0" tIns="0" rIns="0" bIns="0" rtlCol="0">
            <a:spAutoFit/>
          </a:bodyPr>
          <a:lstStyle/>
          <a:p>
            <a:pPr marL="12700">
              <a:lnSpc>
                <a:spcPts val="2845"/>
              </a:lnSpc>
            </a:pPr>
            <a:r>
              <a:rPr lang="es-MX" sz="1600" dirty="0">
                <a:solidFill>
                  <a:srgbClr val="406DB4"/>
                </a:solidFill>
                <a:latin typeface="FontAwesome" pitchFamily="2" charset="0"/>
              </a:rPr>
              <a:t></a:t>
            </a:r>
            <a:endParaRPr sz="1600" dirty="0">
              <a:solidFill>
                <a:srgbClr val="406DB4"/>
              </a:solidFill>
              <a:latin typeface="FontAwesome" pitchFamily="2" charset="0"/>
              <a:ea typeface="FontAwesome" charset="0"/>
              <a:cs typeface="FontAwesome" charset="0"/>
            </a:endParaRPr>
          </a:p>
        </p:txBody>
      </p:sp>
      <p:sp>
        <p:nvSpPr>
          <p:cNvPr id="36" name="object 22">
            <a:extLst>
              <a:ext uri="{FF2B5EF4-FFF2-40B4-BE49-F238E27FC236}">
                <a16:creationId xmlns:a16="http://schemas.microsoft.com/office/drawing/2014/main" id="{D568C8A4-F18C-244F-B173-4CF57750B561}"/>
              </a:ext>
            </a:extLst>
          </p:cNvPr>
          <p:cNvSpPr txBox="1"/>
          <p:nvPr/>
        </p:nvSpPr>
        <p:spPr>
          <a:xfrm>
            <a:off x="1066341" y="2222444"/>
            <a:ext cx="168861" cy="304442"/>
          </a:xfrm>
          <a:prstGeom prst="rect">
            <a:avLst/>
          </a:prstGeom>
        </p:spPr>
        <p:txBody>
          <a:bodyPr vert="horz" wrap="square" lIns="0" tIns="0" rIns="0" bIns="0" rtlCol="0">
            <a:spAutoFit/>
          </a:bodyPr>
          <a:lstStyle/>
          <a:p>
            <a:pPr marL="12700">
              <a:lnSpc>
                <a:spcPts val="2845"/>
              </a:lnSpc>
            </a:pPr>
            <a:r>
              <a:rPr lang="es-MX" sz="1600" dirty="0">
                <a:solidFill>
                  <a:srgbClr val="406DB4"/>
                </a:solidFill>
                <a:latin typeface="FontAwesome" pitchFamily="2" charset="0"/>
              </a:rPr>
              <a:t></a:t>
            </a:r>
            <a:endParaRPr sz="1600" dirty="0">
              <a:solidFill>
                <a:srgbClr val="406DB4"/>
              </a:solidFill>
              <a:latin typeface="FontAwesome" pitchFamily="2" charset="0"/>
              <a:ea typeface="FontAwesome" charset="0"/>
              <a:cs typeface="FontAwesome" charset="0"/>
            </a:endParaRPr>
          </a:p>
        </p:txBody>
      </p:sp>
      <p:sp>
        <p:nvSpPr>
          <p:cNvPr id="37" name="object 22">
            <a:extLst>
              <a:ext uri="{FF2B5EF4-FFF2-40B4-BE49-F238E27FC236}">
                <a16:creationId xmlns:a16="http://schemas.microsoft.com/office/drawing/2014/main" id="{B6326921-D8D5-DC48-8D3D-74EBB258217D}"/>
              </a:ext>
            </a:extLst>
          </p:cNvPr>
          <p:cNvSpPr txBox="1"/>
          <p:nvPr/>
        </p:nvSpPr>
        <p:spPr>
          <a:xfrm>
            <a:off x="1066341" y="2971306"/>
            <a:ext cx="168861" cy="304442"/>
          </a:xfrm>
          <a:prstGeom prst="rect">
            <a:avLst/>
          </a:prstGeom>
        </p:spPr>
        <p:txBody>
          <a:bodyPr vert="horz" wrap="square" lIns="0" tIns="0" rIns="0" bIns="0" rtlCol="0">
            <a:spAutoFit/>
          </a:bodyPr>
          <a:lstStyle/>
          <a:p>
            <a:pPr marL="12700">
              <a:lnSpc>
                <a:spcPts val="2845"/>
              </a:lnSpc>
            </a:pPr>
            <a:r>
              <a:rPr lang="es-MX" sz="1600" dirty="0">
                <a:solidFill>
                  <a:srgbClr val="406DB4"/>
                </a:solidFill>
                <a:latin typeface="FontAwesome" pitchFamily="2" charset="0"/>
              </a:rPr>
              <a:t></a:t>
            </a:r>
            <a:endParaRPr sz="1600" dirty="0">
              <a:solidFill>
                <a:srgbClr val="406DB4"/>
              </a:solidFill>
              <a:latin typeface="FontAwesome" pitchFamily="2" charset="0"/>
              <a:ea typeface="FontAwesome" charset="0"/>
              <a:cs typeface="FontAwesome" charset="0"/>
            </a:endParaRPr>
          </a:p>
        </p:txBody>
      </p:sp>
      <p:sp>
        <p:nvSpPr>
          <p:cNvPr id="41" name="object 22">
            <a:extLst>
              <a:ext uri="{FF2B5EF4-FFF2-40B4-BE49-F238E27FC236}">
                <a16:creationId xmlns:a16="http://schemas.microsoft.com/office/drawing/2014/main" id="{73A63C3D-F0A9-D345-B3E9-D7BAECC335B4}"/>
              </a:ext>
            </a:extLst>
          </p:cNvPr>
          <p:cNvSpPr txBox="1"/>
          <p:nvPr/>
        </p:nvSpPr>
        <p:spPr>
          <a:xfrm>
            <a:off x="1066341" y="3664989"/>
            <a:ext cx="168861" cy="304442"/>
          </a:xfrm>
          <a:prstGeom prst="rect">
            <a:avLst/>
          </a:prstGeom>
        </p:spPr>
        <p:txBody>
          <a:bodyPr vert="horz" wrap="square" lIns="0" tIns="0" rIns="0" bIns="0" rtlCol="0">
            <a:spAutoFit/>
          </a:bodyPr>
          <a:lstStyle/>
          <a:p>
            <a:pPr marL="12700">
              <a:lnSpc>
                <a:spcPts val="2845"/>
              </a:lnSpc>
            </a:pPr>
            <a:r>
              <a:rPr lang="es-MX" sz="1600" dirty="0">
                <a:solidFill>
                  <a:srgbClr val="406DB4"/>
                </a:solidFill>
                <a:latin typeface="FontAwesome" pitchFamily="2" charset="0"/>
              </a:rPr>
              <a:t></a:t>
            </a:r>
            <a:endParaRPr sz="1600" dirty="0">
              <a:solidFill>
                <a:srgbClr val="406DB4"/>
              </a:solidFill>
              <a:latin typeface="FontAwesome" pitchFamily="2" charset="0"/>
              <a:ea typeface="FontAwesome" charset="0"/>
              <a:cs typeface="FontAwesome" charset="0"/>
            </a:endParaRPr>
          </a:p>
        </p:txBody>
      </p:sp>
      <p:sp>
        <p:nvSpPr>
          <p:cNvPr id="42" name="object 22">
            <a:extLst>
              <a:ext uri="{FF2B5EF4-FFF2-40B4-BE49-F238E27FC236}">
                <a16:creationId xmlns:a16="http://schemas.microsoft.com/office/drawing/2014/main" id="{A59EC292-F951-324A-931E-A2637CEB9BCB}"/>
              </a:ext>
            </a:extLst>
          </p:cNvPr>
          <p:cNvSpPr txBox="1"/>
          <p:nvPr/>
        </p:nvSpPr>
        <p:spPr>
          <a:xfrm>
            <a:off x="1066341" y="4417793"/>
            <a:ext cx="168861" cy="304442"/>
          </a:xfrm>
          <a:prstGeom prst="rect">
            <a:avLst/>
          </a:prstGeom>
        </p:spPr>
        <p:txBody>
          <a:bodyPr vert="horz" wrap="square" lIns="0" tIns="0" rIns="0" bIns="0" rtlCol="0">
            <a:spAutoFit/>
          </a:bodyPr>
          <a:lstStyle/>
          <a:p>
            <a:pPr marL="12700">
              <a:lnSpc>
                <a:spcPts val="2845"/>
              </a:lnSpc>
            </a:pPr>
            <a:r>
              <a:rPr lang="es-MX" sz="1600" dirty="0">
                <a:solidFill>
                  <a:srgbClr val="406DB4"/>
                </a:solidFill>
                <a:latin typeface="FontAwesome" pitchFamily="2" charset="0"/>
              </a:rPr>
              <a:t></a:t>
            </a:r>
            <a:endParaRPr sz="1600" dirty="0">
              <a:solidFill>
                <a:srgbClr val="406DB4"/>
              </a:solidFill>
              <a:latin typeface="FontAwesome" pitchFamily="2" charset="0"/>
              <a:ea typeface="FontAwesome" charset="0"/>
              <a:cs typeface="FontAwesome" charset="0"/>
            </a:endParaRPr>
          </a:p>
        </p:txBody>
      </p:sp>
      <p:sp>
        <p:nvSpPr>
          <p:cNvPr id="43" name="object 22">
            <a:extLst>
              <a:ext uri="{FF2B5EF4-FFF2-40B4-BE49-F238E27FC236}">
                <a16:creationId xmlns:a16="http://schemas.microsoft.com/office/drawing/2014/main" id="{3095EF5E-4670-E540-A702-0F4C791F58D0}"/>
              </a:ext>
            </a:extLst>
          </p:cNvPr>
          <p:cNvSpPr txBox="1"/>
          <p:nvPr/>
        </p:nvSpPr>
        <p:spPr>
          <a:xfrm>
            <a:off x="1066341" y="5146949"/>
            <a:ext cx="168861" cy="304442"/>
          </a:xfrm>
          <a:prstGeom prst="rect">
            <a:avLst/>
          </a:prstGeom>
        </p:spPr>
        <p:txBody>
          <a:bodyPr vert="horz" wrap="square" lIns="0" tIns="0" rIns="0" bIns="0" rtlCol="0">
            <a:spAutoFit/>
          </a:bodyPr>
          <a:lstStyle/>
          <a:p>
            <a:pPr marL="12700">
              <a:lnSpc>
                <a:spcPts val="2845"/>
              </a:lnSpc>
            </a:pPr>
            <a:r>
              <a:rPr lang="es-MX" sz="1600" dirty="0">
                <a:solidFill>
                  <a:srgbClr val="406DB4"/>
                </a:solidFill>
                <a:latin typeface="FontAwesome" pitchFamily="2" charset="0"/>
              </a:rPr>
              <a:t></a:t>
            </a:r>
            <a:endParaRPr sz="1600" dirty="0">
              <a:solidFill>
                <a:srgbClr val="406DB4"/>
              </a:solidFill>
              <a:latin typeface="FontAwesome" pitchFamily="2" charset="0"/>
              <a:ea typeface="FontAwesome" charset="0"/>
              <a:cs typeface="FontAwesome" charset="0"/>
            </a:endParaRPr>
          </a:p>
        </p:txBody>
      </p:sp>
      <p:sp>
        <p:nvSpPr>
          <p:cNvPr id="39" name="object 18">
            <a:extLst>
              <a:ext uri="{FF2B5EF4-FFF2-40B4-BE49-F238E27FC236}">
                <a16:creationId xmlns:a16="http://schemas.microsoft.com/office/drawing/2014/main" id="{82CC5709-C9C7-CA44-966B-E322B332C127}"/>
              </a:ext>
            </a:extLst>
          </p:cNvPr>
          <p:cNvSpPr/>
          <p:nvPr/>
        </p:nvSpPr>
        <p:spPr>
          <a:xfrm>
            <a:off x="1587" y="6462713"/>
            <a:ext cx="11428730" cy="395605"/>
          </a:xfrm>
          <a:custGeom>
            <a:avLst/>
            <a:gdLst/>
            <a:ahLst/>
            <a:cxnLst/>
            <a:rect l="l" t="t" r="r" b="b"/>
            <a:pathLst>
              <a:path w="11428730" h="395604">
                <a:moveTo>
                  <a:pt x="11428412" y="0"/>
                </a:moveTo>
                <a:lnTo>
                  <a:pt x="0" y="0"/>
                </a:lnTo>
                <a:lnTo>
                  <a:pt x="0" y="395287"/>
                </a:lnTo>
                <a:lnTo>
                  <a:pt x="11428412" y="395287"/>
                </a:lnTo>
                <a:lnTo>
                  <a:pt x="11428412" y="0"/>
                </a:lnTo>
                <a:close/>
              </a:path>
            </a:pathLst>
          </a:custGeom>
          <a:solidFill>
            <a:srgbClr val="FFFFFF"/>
          </a:solidFill>
        </p:spPr>
        <p:txBody>
          <a:bodyPr wrap="square" lIns="0" tIns="0" rIns="0" bIns="0" rtlCol="0"/>
          <a:lstStyle/>
          <a:p>
            <a:endParaRPr/>
          </a:p>
        </p:txBody>
      </p:sp>
      <p:sp>
        <p:nvSpPr>
          <p:cNvPr id="40" name="object 5">
            <a:extLst>
              <a:ext uri="{FF2B5EF4-FFF2-40B4-BE49-F238E27FC236}">
                <a16:creationId xmlns:a16="http://schemas.microsoft.com/office/drawing/2014/main" id="{4312B4CC-85F0-1547-A270-51A8D3067FC8}"/>
              </a:ext>
            </a:extLst>
          </p:cNvPr>
          <p:cNvSpPr/>
          <p:nvPr/>
        </p:nvSpPr>
        <p:spPr>
          <a:xfrm>
            <a:off x="457200" y="6612470"/>
            <a:ext cx="90716" cy="97167"/>
          </a:xfrm>
          <a:prstGeom prst="rect">
            <a:avLst/>
          </a:prstGeom>
          <a:blipFill>
            <a:blip r:embed="rId3" cstate="print"/>
            <a:stretch>
              <a:fillRect/>
            </a:stretch>
          </a:blipFill>
        </p:spPr>
        <p:txBody>
          <a:bodyPr wrap="square" lIns="0" tIns="0" rIns="0" bIns="0" rtlCol="0"/>
          <a:lstStyle/>
          <a:p>
            <a:endParaRPr/>
          </a:p>
        </p:txBody>
      </p:sp>
      <p:sp>
        <p:nvSpPr>
          <p:cNvPr id="47" name="object 6">
            <a:extLst>
              <a:ext uri="{FF2B5EF4-FFF2-40B4-BE49-F238E27FC236}">
                <a16:creationId xmlns:a16="http://schemas.microsoft.com/office/drawing/2014/main" id="{D43E7763-7DB4-C246-A186-B4B7D95D60A0}"/>
              </a:ext>
            </a:extLst>
          </p:cNvPr>
          <p:cNvSpPr/>
          <p:nvPr/>
        </p:nvSpPr>
        <p:spPr>
          <a:xfrm>
            <a:off x="578243" y="6609880"/>
            <a:ext cx="113220" cy="102361"/>
          </a:xfrm>
          <a:prstGeom prst="rect">
            <a:avLst/>
          </a:prstGeom>
          <a:blipFill>
            <a:blip r:embed="rId4" cstate="print"/>
            <a:stretch>
              <a:fillRect/>
            </a:stretch>
          </a:blipFill>
        </p:spPr>
        <p:txBody>
          <a:bodyPr wrap="square" lIns="0" tIns="0" rIns="0" bIns="0" rtlCol="0"/>
          <a:lstStyle/>
          <a:p>
            <a:endParaRPr/>
          </a:p>
        </p:txBody>
      </p:sp>
      <p:sp>
        <p:nvSpPr>
          <p:cNvPr id="48" name="object 36">
            <a:extLst>
              <a:ext uri="{FF2B5EF4-FFF2-40B4-BE49-F238E27FC236}">
                <a16:creationId xmlns:a16="http://schemas.microsoft.com/office/drawing/2014/main" id="{AFC11C33-1FDC-2847-A9D7-7F998FB04CFA}"/>
              </a:ext>
            </a:extLst>
          </p:cNvPr>
          <p:cNvSpPr txBox="1">
            <a:spLocks noGrp="1"/>
          </p:cNvSpPr>
          <p:nvPr>
            <p:ph type="ftr" sz="quarter" idx="4294967295"/>
          </p:nvPr>
        </p:nvSpPr>
        <p:spPr>
          <a:xfrm>
            <a:off x="792130" y="6610350"/>
            <a:ext cx="1497013" cy="115888"/>
          </a:xfrm>
          <a:prstGeom prst="rect">
            <a:avLst/>
          </a:prstGeom>
        </p:spPr>
        <p:txBody>
          <a:bodyPr vert="horz" wrap="square" lIns="0" tIns="0" rIns="0" bIns="0" rtlCol="0">
            <a:spAutoFit/>
          </a:bodyPr>
          <a:lstStyle/>
          <a:p>
            <a:pPr marL="12700">
              <a:lnSpc>
                <a:spcPts val="890"/>
              </a:lnSpc>
            </a:pPr>
            <a:r>
              <a:rPr spc="45" dirty="0"/>
              <a:t>http://</a:t>
            </a:r>
            <a:r>
              <a:rPr spc="45" dirty="0" err="1"/>
              <a:t>bonzai-intranet.com</a:t>
            </a:r>
            <a:r>
              <a:rPr spc="45" dirty="0"/>
              <a:t>/</a:t>
            </a:r>
          </a:p>
        </p:txBody>
      </p:sp>
      <p:pic>
        <p:nvPicPr>
          <p:cNvPr id="50" name="Imagen 49">
            <a:extLst>
              <a:ext uri="{FF2B5EF4-FFF2-40B4-BE49-F238E27FC236}">
                <a16:creationId xmlns:a16="http://schemas.microsoft.com/office/drawing/2014/main" id="{F0475444-56B3-3343-89DF-7EF1CEAF42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5258" y="6521253"/>
            <a:ext cx="541686" cy="284830"/>
          </a:xfrm>
          <a:prstGeom prst="rect">
            <a:avLst/>
          </a:prstGeom>
        </p:spPr>
      </p:pic>
      <p:sp>
        <p:nvSpPr>
          <p:cNvPr id="51" name="Text Placeholder 3">
            <a:extLst>
              <a:ext uri="{FF2B5EF4-FFF2-40B4-BE49-F238E27FC236}">
                <a16:creationId xmlns:a16="http://schemas.microsoft.com/office/drawing/2014/main" id="{AE37C812-789C-2C4A-B609-E20933B93640}"/>
              </a:ext>
            </a:extLst>
          </p:cNvPr>
          <p:cNvSpPr txBox="1">
            <a:spLocks/>
          </p:cNvSpPr>
          <p:nvPr/>
        </p:nvSpPr>
        <p:spPr>
          <a:xfrm>
            <a:off x="428624" y="373974"/>
            <a:ext cx="7235192" cy="511851"/>
          </a:xfrm>
          <a:prstGeom prst="rect">
            <a:avLst/>
          </a:prstGeom>
        </p:spPr>
        <p:txBody>
          <a:bodyPr vert="horz" lIns="85725" tIns="42863" rIns="85725" bIns="42863" rtlCol="0">
            <a:noAutofit/>
          </a:bodyPr>
          <a:lstStyle>
            <a:lvl1pPr marL="446088" indent="-439738" algn="l" defTabSz="914400" rtl="0" eaLnBrk="1" latinLnBrk="0" hangingPunct="1">
              <a:lnSpc>
                <a:spcPct val="90000"/>
              </a:lnSpc>
              <a:spcBef>
                <a:spcPts val="1000"/>
              </a:spcBef>
              <a:spcAft>
                <a:spcPts val="1000"/>
              </a:spcAft>
              <a:buSzPct val="90000"/>
              <a:buFontTx/>
              <a:buBlip>
                <a:blip r:embed="rId6"/>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7"/>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953" indent="0" defTabSz="857250">
              <a:spcBef>
                <a:spcPts val="938"/>
              </a:spcBef>
              <a:spcAft>
                <a:spcPts val="938"/>
              </a:spcAft>
              <a:buNone/>
              <a:defRPr/>
            </a:pPr>
            <a:r>
              <a:rPr lang="en-US" sz="2625" b="1" dirty="0">
                <a:solidFill>
                  <a:srgbClr val="000000"/>
                </a:solidFill>
                <a:latin typeface="Graphik Black" charset="0"/>
                <a:ea typeface="+mn-ea"/>
                <a:cs typeface="+mn-cs"/>
              </a:rPr>
              <a:t>What Makes a Great Intranet Team?</a:t>
            </a:r>
            <a:endParaRPr lang="en-US" sz="3375" b="1" dirty="0">
              <a:solidFill>
                <a:srgbClr val="000000"/>
              </a:solidFill>
              <a:latin typeface="Graphik" panose="020B0503030202060203" pitchFamily="34" charset="77"/>
            </a:endParaRPr>
          </a:p>
        </p:txBody>
      </p:sp>
      <p:pic>
        <p:nvPicPr>
          <p:cNvPr id="9" name="Imagen 8">
            <a:extLst>
              <a:ext uri="{FF2B5EF4-FFF2-40B4-BE49-F238E27FC236}">
                <a16:creationId xmlns:a16="http://schemas.microsoft.com/office/drawing/2014/main" id="{A708C3EE-2BB4-3948-90DF-70A6853351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4029" y="2433703"/>
            <a:ext cx="3311229" cy="2932332"/>
          </a:xfrm>
          <a:prstGeom prst="rect">
            <a:avLst/>
          </a:prstGeom>
        </p:spPr>
      </p:pic>
    </p:spTree>
    <p:extLst>
      <p:ext uri="{BB962C8B-B14F-4D97-AF65-F5344CB8AC3E}">
        <p14:creationId xmlns:p14="http://schemas.microsoft.com/office/powerpoint/2010/main" val="3518303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object 32">
            <a:extLst>
              <a:ext uri="{FF2B5EF4-FFF2-40B4-BE49-F238E27FC236}">
                <a16:creationId xmlns:a16="http://schemas.microsoft.com/office/drawing/2014/main" id="{A304EB09-A209-6940-B41C-85196CB7D03F}"/>
              </a:ext>
            </a:extLst>
          </p:cNvPr>
          <p:cNvSpPr/>
          <p:nvPr/>
        </p:nvSpPr>
        <p:spPr>
          <a:xfrm>
            <a:off x="476884" y="2245893"/>
            <a:ext cx="3183255" cy="3185588"/>
          </a:xfrm>
          <a:custGeom>
            <a:avLst/>
            <a:gdLst/>
            <a:ahLst/>
            <a:cxnLst/>
            <a:rect l="l" t="t" r="r" b="b"/>
            <a:pathLst>
              <a:path w="3183254" h="2792095">
                <a:moveTo>
                  <a:pt x="0" y="2791904"/>
                </a:moveTo>
                <a:lnTo>
                  <a:pt x="3183001" y="2791904"/>
                </a:lnTo>
                <a:lnTo>
                  <a:pt x="3183001" y="0"/>
                </a:lnTo>
                <a:lnTo>
                  <a:pt x="0" y="0"/>
                </a:lnTo>
                <a:lnTo>
                  <a:pt x="0" y="2791904"/>
                </a:lnTo>
                <a:close/>
              </a:path>
            </a:pathLst>
          </a:custGeom>
          <a:solidFill>
            <a:srgbClr val="345BA7"/>
          </a:solidFill>
          <a:ln w="15341">
            <a:noFill/>
          </a:ln>
        </p:spPr>
        <p:txBody>
          <a:bodyPr wrap="square" lIns="0" tIns="0" rIns="0" bIns="0" rtlCol="0"/>
          <a:lstStyle/>
          <a:p>
            <a:endParaRPr/>
          </a:p>
        </p:txBody>
      </p:sp>
      <p:sp>
        <p:nvSpPr>
          <p:cNvPr id="44" name="object 44"/>
          <p:cNvSpPr/>
          <p:nvPr/>
        </p:nvSpPr>
        <p:spPr>
          <a:xfrm>
            <a:off x="10902952" y="5134447"/>
            <a:ext cx="193040" cy="193040"/>
          </a:xfrm>
          <a:custGeom>
            <a:avLst/>
            <a:gdLst/>
            <a:ahLst/>
            <a:cxnLst/>
            <a:rect l="l" t="t" r="r" b="b"/>
            <a:pathLst>
              <a:path w="193040" h="193039">
                <a:moveTo>
                  <a:pt x="96291" y="192582"/>
                </a:moveTo>
                <a:lnTo>
                  <a:pt x="133770" y="185014"/>
                </a:lnTo>
                <a:lnTo>
                  <a:pt x="164377" y="164377"/>
                </a:lnTo>
                <a:lnTo>
                  <a:pt x="185014" y="133770"/>
                </a:lnTo>
                <a:lnTo>
                  <a:pt x="192582" y="96291"/>
                </a:lnTo>
                <a:lnTo>
                  <a:pt x="185014" y="58807"/>
                </a:lnTo>
                <a:lnTo>
                  <a:pt x="164377" y="28200"/>
                </a:lnTo>
                <a:lnTo>
                  <a:pt x="133770" y="7566"/>
                </a:lnTo>
                <a:lnTo>
                  <a:pt x="96291" y="0"/>
                </a:lnTo>
                <a:lnTo>
                  <a:pt x="58812" y="7566"/>
                </a:lnTo>
                <a:lnTo>
                  <a:pt x="28205" y="28200"/>
                </a:lnTo>
                <a:lnTo>
                  <a:pt x="7567" y="58807"/>
                </a:lnTo>
                <a:lnTo>
                  <a:pt x="0" y="96291"/>
                </a:lnTo>
                <a:lnTo>
                  <a:pt x="7567" y="133770"/>
                </a:lnTo>
                <a:lnTo>
                  <a:pt x="28205" y="164377"/>
                </a:lnTo>
                <a:lnTo>
                  <a:pt x="58812" y="185014"/>
                </a:lnTo>
                <a:lnTo>
                  <a:pt x="96291" y="192582"/>
                </a:lnTo>
                <a:close/>
              </a:path>
            </a:pathLst>
          </a:custGeom>
          <a:ln w="12700">
            <a:solidFill>
              <a:srgbClr val="FFFFFF"/>
            </a:solidFill>
          </a:ln>
        </p:spPr>
        <p:txBody>
          <a:bodyPr wrap="square" lIns="0" tIns="0" rIns="0" bIns="0" rtlCol="0"/>
          <a:lstStyle/>
          <a:p>
            <a:endParaRPr/>
          </a:p>
        </p:txBody>
      </p:sp>
      <p:sp>
        <p:nvSpPr>
          <p:cNvPr id="45" name="object 45"/>
          <p:cNvSpPr/>
          <p:nvPr/>
        </p:nvSpPr>
        <p:spPr>
          <a:xfrm>
            <a:off x="11032036" y="5904957"/>
            <a:ext cx="139700" cy="139700"/>
          </a:xfrm>
          <a:custGeom>
            <a:avLst/>
            <a:gdLst/>
            <a:ahLst/>
            <a:cxnLst/>
            <a:rect l="l" t="t" r="r" b="b"/>
            <a:pathLst>
              <a:path w="139700" h="139700">
                <a:moveTo>
                  <a:pt x="69850" y="139699"/>
                </a:moveTo>
                <a:lnTo>
                  <a:pt x="97041" y="134211"/>
                </a:lnTo>
                <a:lnTo>
                  <a:pt x="119243" y="119243"/>
                </a:lnTo>
                <a:lnTo>
                  <a:pt x="134211" y="97041"/>
                </a:lnTo>
                <a:lnTo>
                  <a:pt x="139700" y="69849"/>
                </a:lnTo>
                <a:lnTo>
                  <a:pt x="134211" y="42658"/>
                </a:lnTo>
                <a:lnTo>
                  <a:pt x="119243" y="20456"/>
                </a:lnTo>
                <a:lnTo>
                  <a:pt x="97041" y="5488"/>
                </a:lnTo>
                <a:lnTo>
                  <a:pt x="69850" y="0"/>
                </a:lnTo>
                <a:lnTo>
                  <a:pt x="42658" y="5488"/>
                </a:lnTo>
                <a:lnTo>
                  <a:pt x="20456" y="20456"/>
                </a:lnTo>
                <a:lnTo>
                  <a:pt x="5488" y="42658"/>
                </a:lnTo>
                <a:lnTo>
                  <a:pt x="0" y="69849"/>
                </a:lnTo>
                <a:lnTo>
                  <a:pt x="5488" y="97041"/>
                </a:lnTo>
                <a:lnTo>
                  <a:pt x="20456" y="119243"/>
                </a:lnTo>
                <a:lnTo>
                  <a:pt x="42658" y="134211"/>
                </a:lnTo>
                <a:lnTo>
                  <a:pt x="69850" y="139699"/>
                </a:lnTo>
                <a:close/>
              </a:path>
            </a:pathLst>
          </a:custGeom>
          <a:ln w="12700">
            <a:solidFill>
              <a:srgbClr val="FFFFFF"/>
            </a:solidFill>
          </a:ln>
        </p:spPr>
        <p:txBody>
          <a:bodyPr wrap="square" lIns="0" tIns="0" rIns="0" bIns="0" rtlCol="0"/>
          <a:lstStyle/>
          <a:p>
            <a:endParaRPr/>
          </a:p>
        </p:txBody>
      </p:sp>
      <p:sp>
        <p:nvSpPr>
          <p:cNvPr id="46" name="object 46"/>
          <p:cNvSpPr/>
          <p:nvPr/>
        </p:nvSpPr>
        <p:spPr>
          <a:xfrm>
            <a:off x="10710363" y="6203950"/>
            <a:ext cx="88900" cy="88900"/>
          </a:xfrm>
          <a:custGeom>
            <a:avLst/>
            <a:gdLst/>
            <a:ahLst/>
            <a:cxnLst/>
            <a:rect l="l" t="t" r="r" b="b"/>
            <a:pathLst>
              <a:path w="88900" h="88900">
                <a:moveTo>
                  <a:pt x="44450" y="88900"/>
                </a:moveTo>
                <a:lnTo>
                  <a:pt x="61751" y="85406"/>
                </a:lnTo>
                <a:lnTo>
                  <a:pt x="75880" y="75880"/>
                </a:lnTo>
                <a:lnTo>
                  <a:pt x="85406" y="61751"/>
                </a:lnTo>
                <a:lnTo>
                  <a:pt x="88900" y="44450"/>
                </a:lnTo>
                <a:lnTo>
                  <a:pt x="85406" y="27148"/>
                </a:lnTo>
                <a:lnTo>
                  <a:pt x="75880" y="13019"/>
                </a:lnTo>
                <a:lnTo>
                  <a:pt x="61751" y="3493"/>
                </a:lnTo>
                <a:lnTo>
                  <a:pt x="44450" y="0"/>
                </a:lnTo>
                <a:lnTo>
                  <a:pt x="27148" y="3493"/>
                </a:lnTo>
                <a:lnTo>
                  <a:pt x="13019" y="13019"/>
                </a:lnTo>
                <a:lnTo>
                  <a:pt x="3493" y="27148"/>
                </a:lnTo>
                <a:lnTo>
                  <a:pt x="0" y="44450"/>
                </a:lnTo>
                <a:lnTo>
                  <a:pt x="3493" y="61751"/>
                </a:lnTo>
                <a:lnTo>
                  <a:pt x="13019" y="75880"/>
                </a:lnTo>
                <a:lnTo>
                  <a:pt x="27148" y="85406"/>
                </a:lnTo>
                <a:lnTo>
                  <a:pt x="44450" y="88900"/>
                </a:lnTo>
                <a:close/>
              </a:path>
            </a:pathLst>
          </a:custGeom>
          <a:ln w="12700">
            <a:solidFill>
              <a:srgbClr val="FFFFFF"/>
            </a:solidFill>
          </a:ln>
        </p:spPr>
        <p:txBody>
          <a:bodyPr wrap="square" lIns="0" tIns="0" rIns="0" bIns="0" rtlCol="0"/>
          <a:lstStyle/>
          <a:p>
            <a:endParaRPr/>
          </a:p>
        </p:txBody>
      </p:sp>
      <p:sp>
        <p:nvSpPr>
          <p:cNvPr id="39" name="object 36">
            <a:extLst>
              <a:ext uri="{FF2B5EF4-FFF2-40B4-BE49-F238E27FC236}">
                <a16:creationId xmlns:a16="http://schemas.microsoft.com/office/drawing/2014/main" id="{C599B0F5-B24A-D84D-B37B-92FE93175331}"/>
              </a:ext>
            </a:extLst>
          </p:cNvPr>
          <p:cNvSpPr txBox="1">
            <a:spLocks noGrp="1"/>
          </p:cNvSpPr>
          <p:nvPr>
            <p:ph type="ftr" sz="quarter" idx="4294967295"/>
          </p:nvPr>
        </p:nvSpPr>
        <p:spPr>
          <a:xfrm>
            <a:off x="0" y="6610350"/>
            <a:ext cx="1497013" cy="115888"/>
          </a:xfrm>
          <a:prstGeom prst="rect">
            <a:avLst/>
          </a:prstGeom>
        </p:spPr>
        <p:txBody>
          <a:bodyPr vert="horz" wrap="square" lIns="0" tIns="0" rIns="0" bIns="0" rtlCol="0">
            <a:spAutoFit/>
          </a:bodyPr>
          <a:lstStyle/>
          <a:p>
            <a:pPr marL="12700">
              <a:lnSpc>
                <a:spcPts val="890"/>
              </a:lnSpc>
            </a:pPr>
            <a:r>
              <a:rPr spc="45" dirty="0"/>
              <a:t>http://</a:t>
            </a:r>
            <a:r>
              <a:rPr spc="45" dirty="0" err="1"/>
              <a:t>bonzai-intranet.com</a:t>
            </a:r>
            <a:r>
              <a:rPr spc="45" dirty="0"/>
              <a:t>/</a:t>
            </a:r>
          </a:p>
        </p:txBody>
      </p:sp>
      <p:sp>
        <p:nvSpPr>
          <p:cNvPr id="63" name="object 31">
            <a:extLst>
              <a:ext uri="{FF2B5EF4-FFF2-40B4-BE49-F238E27FC236}">
                <a16:creationId xmlns:a16="http://schemas.microsoft.com/office/drawing/2014/main" id="{D4868443-D6F6-DE42-9055-9601D84E0560}"/>
              </a:ext>
            </a:extLst>
          </p:cNvPr>
          <p:cNvSpPr txBox="1"/>
          <p:nvPr/>
        </p:nvSpPr>
        <p:spPr>
          <a:xfrm>
            <a:off x="762519" y="2702529"/>
            <a:ext cx="2628722" cy="2544286"/>
          </a:xfrm>
          <a:prstGeom prst="rect">
            <a:avLst/>
          </a:prstGeom>
        </p:spPr>
        <p:txBody>
          <a:bodyPr vert="horz" wrap="square" lIns="0" tIns="0" rIns="0" bIns="0" rtlCol="0">
            <a:spAutoFit/>
          </a:bodyPr>
          <a:lstStyle/>
          <a:p>
            <a:pPr marL="212090" indent="-199390">
              <a:lnSpc>
                <a:spcPct val="100000"/>
              </a:lnSpc>
              <a:buChar char="•"/>
              <a:tabLst>
                <a:tab pos="212725" algn="l"/>
              </a:tabLst>
            </a:pPr>
            <a:r>
              <a:rPr lang="es-MX" sz="1200" dirty="0">
                <a:solidFill>
                  <a:schemeClr val="bg1"/>
                </a:solidFill>
                <a:latin typeface="Graphik" panose="020B0503030202060203" pitchFamily="34" charset="77"/>
                <a:ea typeface="Open Sans Semibold" panose="020B0606030504020204" pitchFamily="34" charset="0"/>
                <a:cs typeface="Open Sans Semibold" panose="020B0606030504020204" pitchFamily="34" charset="0"/>
              </a:rPr>
              <a:t>A great Intranet fulfills many roles and hence requires input from many functions!</a:t>
            </a:r>
          </a:p>
          <a:p>
            <a:pPr marL="212090" indent="-199390">
              <a:lnSpc>
                <a:spcPct val="100000"/>
              </a:lnSpc>
              <a:buChar char="•"/>
              <a:tabLst>
                <a:tab pos="212725" algn="l"/>
              </a:tabLst>
            </a:pPr>
            <a:endParaRPr lang="es-MX" sz="1200" dirty="0">
              <a:solidFill>
                <a:schemeClr val="bg1"/>
              </a:solidFill>
              <a:latin typeface="Graphik" panose="020B0503030202060203" pitchFamily="34" charset="77"/>
              <a:ea typeface="Open Sans Semibold" panose="020B0606030504020204" pitchFamily="34" charset="0"/>
              <a:cs typeface="Open Sans Semibold" panose="020B0606030504020204" pitchFamily="34" charset="0"/>
            </a:endParaRPr>
          </a:p>
          <a:p>
            <a:pPr marL="212090" indent="-199390">
              <a:lnSpc>
                <a:spcPct val="100000"/>
              </a:lnSpc>
              <a:buChar char="•"/>
              <a:tabLst>
                <a:tab pos="212725" algn="l"/>
              </a:tabLst>
            </a:pPr>
            <a:r>
              <a:rPr lang="es-MX" sz="1200" dirty="0">
                <a:solidFill>
                  <a:schemeClr val="bg1"/>
                </a:solidFill>
                <a:latin typeface="Graphik" panose="020B0503030202060203" pitchFamily="34" charset="77"/>
                <a:ea typeface="Open Sans Semibold" panose="020B0606030504020204" pitchFamily="34" charset="0"/>
                <a:cs typeface="Open Sans Semibold" panose="020B0606030504020204" pitchFamily="34" charset="0"/>
              </a:rPr>
              <a:t>A multi-disciplinary team is best for a holistic view of the intranet</a:t>
            </a:r>
          </a:p>
          <a:p>
            <a:pPr marL="212090" indent="-199390">
              <a:lnSpc>
                <a:spcPct val="100000"/>
              </a:lnSpc>
              <a:buChar char="•"/>
              <a:tabLst>
                <a:tab pos="212725" algn="l"/>
              </a:tabLst>
            </a:pPr>
            <a:endParaRPr lang="es-MX" sz="1200" dirty="0">
              <a:solidFill>
                <a:schemeClr val="bg1"/>
              </a:solidFill>
              <a:latin typeface="Graphik" panose="020B0503030202060203" pitchFamily="34" charset="77"/>
              <a:ea typeface="Open Sans Semibold" panose="020B0606030504020204" pitchFamily="34" charset="0"/>
              <a:cs typeface="Open Sans Semibold" panose="020B0606030504020204" pitchFamily="34" charset="0"/>
            </a:endParaRPr>
          </a:p>
          <a:p>
            <a:pPr marL="212090" indent="-199390">
              <a:lnSpc>
                <a:spcPct val="100000"/>
              </a:lnSpc>
              <a:buChar char="•"/>
              <a:tabLst>
                <a:tab pos="212725" algn="l"/>
              </a:tabLst>
            </a:pPr>
            <a:r>
              <a:rPr lang="es-MX" sz="1200" dirty="0">
                <a:solidFill>
                  <a:schemeClr val="bg1"/>
                </a:solidFill>
                <a:latin typeface="Graphik" panose="020B0503030202060203" pitchFamily="34" charset="77"/>
                <a:ea typeface="Open Sans Semibold" panose="020B0606030504020204" pitchFamily="34" charset="0"/>
                <a:cs typeface="Open Sans Semibold" panose="020B0606030504020204" pitchFamily="34" charset="0"/>
              </a:rPr>
              <a:t>Many hands can make light work</a:t>
            </a:r>
          </a:p>
          <a:p>
            <a:pPr marL="212090" indent="-199390">
              <a:lnSpc>
                <a:spcPct val="100000"/>
              </a:lnSpc>
              <a:buChar char="•"/>
              <a:tabLst>
                <a:tab pos="212725" algn="l"/>
              </a:tabLst>
            </a:pPr>
            <a:endParaRPr lang="es-ES" sz="1200" dirty="0">
              <a:solidFill>
                <a:schemeClr val="bg1"/>
              </a:solidFill>
              <a:latin typeface="Graphik" panose="020B0503030202060203" pitchFamily="34" charset="77"/>
              <a:ea typeface="Open Sans Semibold" panose="020B0606030504020204" pitchFamily="34" charset="0"/>
              <a:cs typeface="Open Sans Semibold" panose="020B0606030504020204" pitchFamily="34" charset="0"/>
            </a:endParaRPr>
          </a:p>
          <a:p>
            <a:pPr marL="212090" indent="-199390">
              <a:buFontTx/>
              <a:buChar char="•"/>
              <a:tabLst>
                <a:tab pos="212725" algn="l"/>
              </a:tabLst>
            </a:pPr>
            <a:r>
              <a:rPr lang="es-MX" sz="1200" dirty="0">
                <a:solidFill>
                  <a:schemeClr val="bg1"/>
                </a:solidFill>
                <a:latin typeface="Graphik" panose="020B0503030202060203" pitchFamily="34" charset="77"/>
                <a:ea typeface="Open Sans Semibold" panose="020B0606030504020204" pitchFamily="34" charset="0"/>
                <a:cs typeface="Open Sans Semibold" panose="020B0606030504020204" pitchFamily="34" charset="0"/>
              </a:rPr>
              <a:t>More engagement &gt; more funding &gt; more resourcing &gt; the more you can do</a:t>
            </a:r>
          </a:p>
          <a:p>
            <a:pPr marL="212090" indent="-199390">
              <a:lnSpc>
                <a:spcPct val="100000"/>
              </a:lnSpc>
              <a:spcBef>
                <a:spcPts val="1019"/>
              </a:spcBef>
              <a:buChar char="•"/>
              <a:tabLst>
                <a:tab pos="212725" algn="l"/>
              </a:tabLst>
            </a:pPr>
            <a:endParaRPr sz="1300" dirty="0">
              <a:latin typeface="Open Sans"/>
              <a:cs typeface="Open Sans"/>
            </a:endParaRPr>
          </a:p>
        </p:txBody>
      </p:sp>
      <p:sp>
        <p:nvSpPr>
          <p:cNvPr id="65" name="object 33">
            <a:extLst>
              <a:ext uri="{FF2B5EF4-FFF2-40B4-BE49-F238E27FC236}">
                <a16:creationId xmlns:a16="http://schemas.microsoft.com/office/drawing/2014/main" id="{CE08874D-947A-7240-8FDE-31CC6E86927D}"/>
              </a:ext>
            </a:extLst>
          </p:cNvPr>
          <p:cNvSpPr/>
          <p:nvPr/>
        </p:nvSpPr>
        <p:spPr>
          <a:xfrm>
            <a:off x="1845563" y="2042595"/>
            <a:ext cx="445770" cy="373380"/>
          </a:xfrm>
          <a:custGeom>
            <a:avLst/>
            <a:gdLst/>
            <a:ahLst/>
            <a:cxnLst/>
            <a:rect l="l" t="t" r="r" b="b"/>
            <a:pathLst>
              <a:path w="445770" h="373380">
                <a:moveTo>
                  <a:pt x="414959" y="0"/>
                </a:moveTo>
                <a:lnTo>
                  <a:pt x="30683" y="0"/>
                </a:lnTo>
                <a:lnTo>
                  <a:pt x="12944" y="479"/>
                </a:lnTo>
                <a:lnTo>
                  <a:pt x="3835" y="3835"/>
                </a:lnTo>
                <a:lnTo>
                  <a:pt x="479" y="12944"/>
                </a:lnTo>
                <a:lnTo>
                  <a:pt x="0" y="30683"/>
                </a:lnTo>
                <a:lnTo>
                  <a:pt x="0" y="342531"/>
                </a:lnTo>
                <a:lnTo>
                  <a:pt x="479" y="360270"/>
                </a:lnTo>
                <a:lnTo>
                  <a:pt x="3835" y="369379"/>
                </a:lnTo>
                <a:lnTo>
                  <a:pt x="12944" y="372735"/>
                </a:lnTo>
                <a:lnTo>
                  <a:pt x="30683" y="373214"/>
                </a:lnTo>
                <a:lnTo>
                  <a:pt x="414959" y="373214"/>
                </a:lnTo>
                <a:lnTo>
                  <a:pt x="432698" y="372735"/>
                </a:lnTo>
                <a:lnTo>
                  <a:pt x="441807" y="369379"/>
                </a:lnTo>
                <a:lnTo>
                  <a:pt x="445163" y="360270"/>
                </a:lnTo>
                <a:lnTo>
                  <a:pt x="445643" y="342531"/>
                </a:lnTo>
                <a:lnTo>
                  <a:pt x="445643" y="30683"/>
                </a:lnTo>
                <a:lnTo>
                  <a:pt x="445163" y="12944"/>
                </a:lnTo>
                <a:lnTo>
                  <a:pt x="441807" y="3835"/>
                </a:lnTo>
                <a:lnTo>
                  <a:pt x="432698" y="479"/>
                </a:lnTo>
                <a:lnTo>
                  <a:pt x="414959" y="0"/>
                </a:lnTo>
                <a:close/>
              </a:path>
            </a:pathLst>
          </a:custGeom>
          <a:solidFill>
            <a:srgbClr val="F2F2F2"/>
          </a:solidFill>
        </p:spPr>
        <p:txBody>
          <a:bodyPr wrap="square" lIns="0" tIns="0" rIns="0" bIns="0" rtlCol="0"/>
          <a:lstStyle/>
          <a:p>
            <a:endParaRPr/>
          </a:p>
        </p:txBody>
      </p:sp>
      <p:sp>
        <p:nvSpPr>
          <p:cNvPr id="66" name="object 34">
            <a:extLst>
              <a:ext uri="{FF2B5EF4-FFF2-40B4-BE49-F238E27FC236}">
                <a16:creationId xmlns:a16="http://schemas.microsoft.com/office/drawing/2014/main" id="{8A78B0E6-4C78-8A45-A058-134177B26A44}"/>
              </a:ext>
            </a:extLst>
          </p:cNvPr>
          <p:cNvSpPr txBox="1"/>
          <p:nvPr/>
        </p:nvSpPr>
        <p:spPr>
          <a:xfrm>
            <a:off x="1896655" y="2040571"/>
            <a:ext cx="332740" cy="361950"/>
          </a:xfrm>
          <a:prstGeom prst="rect">
            <a:avLst/>
          </a:prstGeom>
        </p:spPr>
        <p:txBody>
          <a:bodyPr vert="horz" wrap="square" lIns="0" tIns="0" rIns="0" bIns="0" rtlCol="0">
            <a:spAutoFit/>
          </a:bodyPr>
          <a:lstStyle/>
          <a:p>
            <a:pPr marL="12700">
              <a:lnSpc>
                <a:spcPts val="2845"/>
              </a:lnSpc>
            </a:pPr>
            <a:r>
              <a:rPr sz="2400" spc="15" dirty="0">
                <a:solidFill>
                  <a:srgbClr val="F28D2A"/>
                </a:solidFill>
                <a:latin typeface="FontAwesome"/>
                <a:cs typeface="FontAwesome"/>
              </a:rPr>
              <a:t></a:t>
            </a:r>
            <a:endParaRPr sz="2400" dirty="0">
              <a:solidFill>
                <a:srgbClr val="F28D2A"/>
              </a:solidFill>
              <a:latin typeface="FontAwesome"/>
              <a:cs typeface="FontAwesome"/>
            </a:endParaRPr>
          </a:p>
        </p:txBody>
      </p:sp>
      <p:sp>
        <p:nvSpPr>
          <p:cNvPr id="67" name="object 35">
            <a:extLst>
              <a:ext uri="{FF2B5EF4-FFF2-40B4-BE49-F238E27FC236}">
                <a16:creationId xmlns:a16="http://schemas.microsoft.com/office/drawing/2014/main" id="{8008D787-B475-4246-9AAC-8189EF925955}"/>
              </a:ext>
            </a:extLst>
          </p:cNvPr>
          <p:cNvSpPr/>
          <p:nvPr/>
        </p:nvSpPr>
        <p:spPr>
          <a:xfrm>
            <a:off x="1845563" y="2042595"/>
            <a:ext cx="445770" cy="373380"/>
          </a:xfrm>
          <a:custGeom>
            <a:avLst/>
            <a:gdLst/>
            <a:ahLst/>
            <a:cxnLst/>
            <a:rect l="l" t="t" r="r" b="b"/>
            <a:pathLst>
              <a:path w="445770" h="373380">
                <a:moveTo>
                  <a:pt x="30683" y="0"/>
                </a:moveTo>
                <a:lnTo>
                  <a:pt x="12944" y="479"/>
                </a:lnTo>
                <a:lnTo>
                  <a:pt x="3835" y="3835"/>
                </a:lnTo>
                <a:lnTo>
                  <a:pt x="479" y="12944"/>
                </a:lnTo>
                <a:lnTo>
                  <a:pt x="0" y="30683"/>
                </a:lnTo>
                <a:lnTo>
                  <a:pt x="0" y="342531"/>
                </a:lnTo>
                <a:lnTo>
                  <a:pt x="479" y="360270"/>
                </a:lnTo>
                <a:lnTo>
                  <a:pt x="3835" y="369379"/>
                </a:lnTo>
                <a:lnTo>
                  <a:pt x="12944" y="372735"/>
                </a:lnTo>
                <a:lnTo>
                  <a:pt x="30683" y="373214"/>
                </a:lnTo>
                <a:lnTo>
                  <a:pt x="414959" y="373214"/>
                </a:lnTo>
                <a:lnTo>
                  <a:pt x="432698" y="372735"/>
                </a:lnTo>
                <a:lnTo>
                  <a:pt x="441807" y="369379"/>
                </a:lnTo>
                <a:lnTo>
                  <a:pt x="445163" y="360270"/>
                </a:lnTo>
                <a:lnTo>
                  <a:pt x="445643" y="342531"/>
                </a:lnTo>
                <a:lnTo>
                  <a:pt x="445643" y="30683"/>
                </a:lnTo>
                <a:lnTo>
                  <a:pt x="445163" y="12944"/>
                </a:lnTo>
                <a:lnTo>
                  <a:pt x="441807" y="3835"/>
                </a:lnTo>
                <a:lnTo>
                  <a:pt x="432698" y="479"/>
                </a:lnTo>
                <a:lnTo>
                  <a:pt x="414959" y="0"/>
                </a:lnTo>
                <a:lnTo>
                  <a:pt x="30683" y="0"/>
                </a:lnTo>
                <a:close/>
              </a:path>
            </a:pathLst>
          </a:custGeom>
          <a:ln w="15341">
            <a:solidFill>
              <a:srgbClr val="406DB4"/>
            </a:solidFill>
          </a:ln>
        </p:spPr>
        <p:txBody>
          <a:bodyPr wrap="square" lIns="0" tIns="0" rIns="0" bIns="0" rtlCol="0"/>
          <a:lstStyle/>
          <a:p>
            <a:endParaRPr/>
          </a:p>
        </p:txBody>
      </p:sp>
      <p:sp>
        <p:nvSpPr>
          <p:cNvPr id="74" name="object 31">
            <a:extLst>
              <a:ext uri="{FF2B5EF4-FFF2-40B4-BE49-F238E27FC236}">
                <a16:creationId xmlns:a16="http://schemas.microsoft.com/office/drawing/2014/main" id="{C8A7065D-3F9B-3842-8EE1-096ABB4AA3F2}"/>
              </a:ext>
            </a:extLst>
          </p:cNvPr>
          <p:cNvSpPr txBox="1"/>
          <p:nvPr/>
        </p:nvSpPr>
        <p:spPr>
          <a:xfrm>
            <a:off x="4625566" y="2682414"/>
            <a:ext cx="5647571" cy="605294"/>
          </a:xfrm>
          <a:prstGeom prst="rect">
            <a:avLst/>
          </a:prstGeom>
        </p:spPr>
        <p:txBody>
          <a:bodyPr vert="horz" wrap="square" lIns="0" tIns="0" rIns="0" bIns="0" rtlCol="0">
            <a:spAutoFit/>
          </a:bodyPr>
          <a:lstStyle/>
          <a:p>
            <a:pPr algn="ctr"/>
            <a:r>
              <a:rPr lang="en-US" b="1" dirty="0">
                <a:solidFill>
                  <a:srgbClr val="406DB4"/>
                </a:solidFill>
                <a:latin typeface="Graphik Semibold" panose="020B0503030202060203" pitchFamily="34" charset="77"/>
                <a:ea typeface="Open Sans" panose="020B0606030504020204" pitchFamily="34" charset="0"/>
                <a:cs typeface="Open Sans" panose="020B0606030504020204" pitchFamily="34" charset="0"/>
              </a:rPr>
              <a:t>What if just one department owns the Intranet?</a:t>
            </a:r>
            <a:endParaRPr lang="es-MX" b="1" dirty="0">
              <a:solidFill>
                <a:srgbClr val="406DB4"/>
              </a:solidFill>
              <a:latin typeface="Graphik Semibold" panose="020B0503030202060203" pitchFamily="34" charset="77"/>
              <a:ea typeface="Open Sans" panose="020B0606030504020204" pitchFamily="34" charset="0"/>
              <a:cs typeface="Open Sans" panose="020B0606030504020204" pitchFamily="34" charset="0"/>
            </a:endParaRPr>
          </a:p>
          <a:p>
            <a:pPr marL="212090" indent="-199390">
              <a:lnSpc>
                <a:spcPct val="100000"/>
              </a:lnSpc>
              <a:spcBef>
                <a:spcPts val="1019"/>
              </a:spcBef>
              <a:buChar char="•"/>
              <a:tabLst>
                <a:tab pos="212725" algn="l"/>
              </a:tabLst>
            </a:pPr>
            <a:endParaRPr sz="1300" dirty="0">
              <a:latin typeface="Open Sans"/>
              <a:cs typeface="Open Sans"/>
            </a:endParaRPr>
          </a:p>
        </p:txBody>
      </p:sp>
      <p:sp>
        <p:nvSpPr>
          <p:cNvPr id="75" name="object 31">
            <a:extLst>
              <a:ext uri="{FF2B5EF4-FFF2-40B4-BE49-F238E27FC236}">
                <a16:creationId xmlns:a16="http://schemas.microsoft.com/office/drawing/2014/main" id="{026396CB-4140-B947-8BA4-B127C4CC75E6}"/>
              </a:ext>
            </a:extLst>
          </p:cNvPr>
          <p:cNvSpPr txBox="1"/>
          <p:nvPr/>
        </p:nvSpPr>
        <p:spPr>
          <a:xfrm>
            <a:off x="4025585" y="3912201"/>
            <a:ext cx="1996901" cy="795282"/>
          </a:xfrm>
          <a:prstGeom prst="rect">
            <a:avLst/>
          </a:prstGeom>
        </p:spPr>
        <p:txBody>
          <a:bodyPr vert="horz" wrap="square" lIns="0" tIns="0" rIns="0" bIns="0" rtlCol="0">
            <a:spAutoFit/>
          </a:bodyPr>
          <a:lstStyle/>
          <a:p>
            <a:pPr marL="212090" indent="-199390">
              <a:lnSpc>
                <a:spcPct val="150000"/>
              </a:lnSpc>
              <a:buChar char="•"/>
              <a:tabLst>
                <a:tab pos="212725" algn="l"/>
              </a:tabLst>
            </a:pPr>
            <a:r>
              <a:rPr lang="es-MX" sz="1200" dirty="0">
                <a:solidFill>
                  <a:srgbClr val="54565A"/>
                </a:solidFill>
                <a:latin typeface="Graphik" panose="020B0503030202060203" pitchFamily="34" charset="77"/>
                <a:cs typeface="Open Sans"/>
              </a:rPr>
              <a:t>Focus on News &amp; Events</a:t>
            </a:r>
          </a:p>
          <a:p>
            <a:pPr marL="212090" indent="-199390">
              <a:lnSpc>
                <a:spcPct val="150000"/>
              </a:lnSpc>
              <a:buChar char="•"/>
              <a:tabLst>
                <a:tab pos="212725" algn="l"/>
              </a:tabLst>
            </a:pPr>
            <a:r>
              <a:rPr lang="es-MX" sz="1200" dirty="0">
                <a:solidFill>
                  <a:srgbClr val="54565A"/>
                </a:solidFill>
                <a:latin typeface="Graphik" panose="020B0503030202060203" pitchFamily="34" charset="77"/>
                <a:cs typeface="Open Sans"/>
              </a:rPr>
              <a:t>Homepage looks great</a:t>
            </a:r>
          </a:p>
          <a:p>
            <a:pPr marL="212090" indent="-199390">
              <a:lnSpc>
                <a:spcPct val="150000"/>
              </a:lnSpc>
              <a:buChar char="•"/>
              <a:tabLst>
                <a:tab pos="212725" algn="l"/>
              </a:tabLst>
            </a:pPr>
            <a:r>
              <a:rPr lang="es-MX" sz="1200" dirty="0">
                <a:solidFill>
                  <a:srgbClr val="54565A"/>
                </a:solidFill>
                <a:latin typeface="Graphik" panose="020B0503030202060203" pitchFamily="34" charset="77"/>
                <a:cs typeface="Open Sans"/>
              </a:rPr>
              <a:t>Missing key elements</a:t>
            </a:r>
          </a:p>
        </p:txBody>
      </p:sp>
      <p:sp>
        <p:nvSpPr>
          <p:cNvPr id="76" name="object 31">
            <a:extLst>
              <a:ext uri="{FF2B5EF4-FFF2-40B4-BE49-F238E27FC236}">
                <a16:creationId xmlns:a16="http://schemas.microsoft.com/office/drawing/2014/main" id="{CDE9EA5D-25D4-7343-8A8C-2A0EC31B86E4}"/>
              </a:ext>
            </a:extLst>
          </p:cNvPr>
          <p:cNvSpPr txBox="1"/>
          <p:nvPr/>
        </p:nvSpPr>
        <p:spPr>
          <a:xfrm>
            <a:off x="4025584" y="3427461"/>
            <a:ext cx="1996901" cy="430887"/>
          </a:xfrm>
          <a:prstGeom prst="rect">
            <a:avLst/>
          </a:prstGeom>
        </p:spPr>
        <p:txBody>
          <a:bodyPr vert="horz" wrap="square" lIns="0" tIns="0" rIns="0" bIns="0" rtlCol="0">
            <a:spAutoFit/>
          </a:bodyPr>
          <a:lstStyle/>
          <a:p>
            <a:pPr algn="ctr"/>
            <a:r>
              <a:rPr lang="en-US" sz="1400" dirty="0">
                <a:solidFill>
                  <a:srgbClr val="F28D2A"/>
                </a:solidFill>
                <a:latin typeface="Graphik Medium" panose="020B0503030202060203" pitchFamily="34" charset="77"/>
                <a:ea typeface="Open Sans Semibold" panose="020B0606030504020204" pitchFamily="34" charset="0"/>
                <a:cs typeface="Open Sans Semibold" panose="020B0606030504020204" pitchFamily="34" charset="0"/>
              </a:rPr>
              <a:t>Communications Owned Intranet</a:t>
            </a:r>
            <a:endParaRPr lang="es-MX" sz="1400" dirty="0">
              <a:solidFill>
                <a:srgbClr val="F28D2A"/>
              </a:solidFill>
              <a:latin typeface="Graphik Medium" panose="020B0503030202060203" pitchFamily="34" charset="77"/>
              <a:ea typeface="Open Sans Semibold" panose="020B0606030504020204" pitchFamily="34" charset="0"/>
              <a:cs typeface="Open Sans Semibold" panose="020B0606030504020204" pitchFamily="34" charset="0"/>
            </a:endParaRPr>
          </a:p>
        </p:txBody>
      </p:sp>
      <p:sp>
        <p:nvSpPr>
          <p:cNvPr id="80" name="object 31">
            <a:extLst>
              <a:ext uri="{FF2B5EF4-FFF2-40B4-BE49-F238E27FC236}">
                <a16:creationId xmlns:a16="http://schemas.microsoft.com/office/drawing/2014/main" id="{54AB221A-38F6-024A-9702-27ACEEF67E80}"/>
              </a:ext>
            </a:extLst>
          </p:cNvPr>
          <p:cNvSpPr txBox="1"/>
          <p:nvPr/>
        </p:nvSpPr>
        <p:spPr>
          <a:xfrm>
            <a:off x="6446742" y="3981476"/>
            <a:ext cx="1996901" cy="923330"/>
          </a:xfrm>
          <a:prstGeom prst="rect">
            <a:avLst/>
          </a:prstGeom>
        </p:spPr>
        <p:txBody>
          <a:bodyPr vert="horz" wrap="square" lIns="0" tIns="0" rIns="0" bIns="0" rtlCol="0">
            <a:spAutoFit/>
          </a:bodyPr>
          <a:lstStyle/>
          <a:p>
            <a:pPr marL="212090" indent="-199390">
              <a:buChar char="•"/>
              <a:tabLst>
                <a:tab pos="212725" algn="l"/>
              </a:tabLst>
            </a:pPr>
            <a:r>
              <a:rPr lang="es-MX" sz="1200" dirty="0">
                <a:solidFill>
                  <a:srgbClr val="54565A"/>
                </a:solidFill>
                <a:latin typeface="Graphik" panose="020B0503030202060203" pitchFamily="34" charset="77"/>
                <a:cs typeface="Open Sans"/>
              </a:rPr>
              <a:t>Lots of self service capabilities</a:t>
            </a:r>
          </a:p>
          <a:p>
            <a:pPr marL="212090" indent="-199390">
              <a:buChar char="•"/>
              <a:tabLst>
                <a:tab pos="212725" algn="l"/>
              </a:tabLst>
            </a:pPr>
            <a:endParaRPr lang="es-MX" sz="1200" dirty="0">
              <a:solidFill>
                <a:srgbClr val="54565A"/>
              </a:solidFill>
              <a:latin typeface="Graphik" panose="020B0503030202060203" pitchFamily="34" charset="77"/>
              <a:cs typeface="Open Sans"/>
            </a:endParaRPr>
          </a:p>
          <a:p>
            <a:pPr marL="212090" indent="-199390">
              <a:buChar char="•"/>
              <a:tabLst>
                <a:tab pos="212725" algn="l"/>
              </a:tabLst>
            </a:pPr>
            <a:r>
              <a:rPr lang="es-MX" sz="1200" dirty="0">
                <a:solidFill>
                  <a:srgbClr val="54565A"/>
                </a:solidFill>
                <a:latin typeface="Graphik" panose="020B0503030202060203" pitchFamily="34" charset="77"/>
                <a:cs typeface="Open Sans"/>
              </a:rPr>
              <a:t>Great for HR content but weak on other content</a:t>
            </a:r>
          </a:p>
        </p:txBody>
      </p:sp>
      <p:sp>
        <p:nvSpPr>
          <p:cNvPr id="81" name="object 31">
            <a:extLst>
              <a:ext uri="{FF2B5EF4-FFF2-40B4-BE49-F238E27FC236}">
                <a16:creationId xmlns:a16="http://schemas.microsoft.com/office/drawing/2014/main" id="{774F60AE-BE50-5E43-80F9-A89CA068A879}"/>
              </a:ext>
            </a:extLst>
          </p:cNvPr>
          <p:cNvSpPr txBox="1"/>
          <p:nvPr/>
        </p:nvSpPr>
        <p:spPr>
          <a:xfrm>
            <a:off x="6446741" y="3427461"/>
            <a:ext cx="1996901" cy="430887"/>
          </a:xfrm>
          <a:prstGeom prst="rect">
            <a:avLst/>
          </a:prstGeom>
        </p:spPr>
        <p:txBody>
          <a:bodyPr vert="horz" wrap="square" lIns="0" tIns="0" rIns="0" bIns="0" rtlCol="0">
            <a:spAutoFit/>
          </a:bodyPr>
          <a:lstStyle/>
          <a:p>
            <a:pPr algn="ctr"/>
            <a:r>
              <a:rPr lang="en-US" sz="1400" dirty="0">
                <a:solidFill>
                  <a:srgbClr val="F28D2A"/>
                </a:solidFill>
                <a:latin typeface="Graphik Medium" panose="020B0503030202060203" pitchFamily="34" charset="77"/>
                <a:ea typeface="Open Sans Semibold" panose="020B0606030504020204" pitchFamily="34" charset="0"/>
                <a:cs typeface="Open Sans Semibold" panose="020B0606030504020204" pitchFamily="34" charset="0"/>
              </a:rPr>
              <a:t>HR Owned </a:t>
            </a:r>
          </a:p>
          <a:p>
            <a:pPr algn="ctr"/>
            <a:r>
              <a:rPr lang="en-US" sz="1400" dirty="0">
                <a:solidFill>
                  <a:srgbClr val="F28D2A"/>
                </a:solidFill>
                <a:latin typeface="Graphik Medium" panose="020B0503030202060203" pitchFamily="34" charset="77"/>
                <a:ea typeface="Open Sans Semibold" panose="020B0606030504020204" pitchFamily="34" charset="0"/>
                <a:cs typeface="Open Sans Semibold" panose="020B0606030504020204" pitchFamily="34" charset="0"/>
              </a:rPr>
              <a:t>Intranet</a:t>
            </a:r>
          </a:p>
        </p:txBody>
      </p:sp>
      <p:sp>
        <p:nvSpPr>
          <p:cNvPr id="82" name="object 31">
            <a:extLst>
              <a:ext uri="{FF2B5EF4-FFF2-40B4-BE49-F238E27FC236}">
                <a16:creationId xmlns:a16="http://schemas.microsoft.com/office/drawing/2014/main" id="{C42F5BBC-D1ED-6948-8AED-D626A4302539}"/>
              </a:ext>
            </a:extLst>
          </p:cNvPr>
          <p:cNvSpPr txBox="1"/>
          <p:nvPr/>
        </p:nvSpPr>
        <p:spPr>
          <a:xfrm>
            <a:off x="8867901" y="3912201"/>
            <a:ext cx="2257294" cy="795282"/>
          </a:xfrm>
          <a:prstGeom prst="rect">
            <a:avLst/>
          </a:prstGeom>
        </p:spPr>
        <p:txBody>
          <a:bodyPr vert="horz" wrap="square" lIns="0" tIns="0" rIns="0" bIns="0" rtlCol="0">
            <a:spAutoFit/>
          </a:bodyPr>
          <a:lstStyle/>
          <a:p>
            <a:pPr marL="212090" indent="-199390">
              <a:lnSpc>
                <a:spcPct val="150000"/>
              </a:lnSpc>
              <a:buChar char="•"/>
              <a:tabLst>
                <a:tab pos="212725" algn="l"/>
              </a:tabLst>
            </a:pPr>
            <a:r>
              <a:rPr lang="es-MX" sz="1200" dirty="0">
                <a:solidFill>
                  <a:srgbClr val="54565A"/>
                </a:solidFill>
                <a:latin typeface="Graphik" panose="020B0503030202060203" pitchFamily="34" charset="77"/>
                <a:cs typeface="Open Sans"/>
              </a:rPr>
              <a:t>Lots of bells and whistles</a:t>
            </a:r>
          </a:p>
          <a:p>
            <a:pPr marL="212090" indent="-199390">
              <a:lnSpc>
                <a:spcPct val="150000"/>
              </a:lnSpc>
              <a:buChar char="•"/>
              <a:tabLst>
                <a:tab pos="212725" algn="l"/>
              </a:tabLst>
            </a:pPr>
            <a:r>
              <a:rPr lang="es-MX" sz="1200" dirty="0">
                <a:solidFill>
                  <a:srgbClr val="54565A"/>
                </a:solidFill>
                <a:latin typeface="Graphik" panose="020B0503030202060203" pitchFamily="34" charset="77"/>
                <a:cs typeface="Open Sans"/>
              </a:rPr>
              <a:t>End users are not involved</a:t>
            </a:r>
          </a:p>
          <a:p>
            <a:pPr marL="212090" indent="-199390">
              <a:lnSpc>
                <a:spcPct val="150000"/>
              </a:lnSpc>
              <a:buChar char="•"/>
              <a:tabLst>
                <a:tab pos="212725" algn="l"/>
              </a:tabLst>
            </a:pPr>
            <a:r>
              <a:rPr lang="es-MX" sz="1200" dirty="0">
                <a:solidFill>
                  <a:srgbClr val="54565A"/>
                </a:solidFill>
                <a:latin typeface="Graphik" panose="020B0503030202060203" pitchFamily="34" charset="77"/>
                <a:cs typeface="Open Sans"/>
              </a:rPr>
              <a:t>Content is typically weak</a:t>
            </a:r>
          </a:p>
        </p:txBody>
      </p:sp>
      <p:sp>
        <p:nvSpPr>
          <p:cNvPr id="83" name="object 31">
            <a:extLst>
              <a:ext uri="{FF2B5EF4-FFF2-40B4-BE49-F238E27FC236}">
                <a16:creationId xmlns:a16="http://schemas.microsoft.com/office/drawing/2014/main" id="{FA2D39E0-1968-2446-AAF5-1B98B83AEE37}"/>
              </a:ext>
            </a:extLst>
          </p:cNvPr>
          <p:cNvSpPr txBox="1"/>
          <p:nvPr/>
        </p:nvSpPr>
        <p:spPr>
          <a:xfrm>
            <a:off x="8867900" y="3427461"/>
            <a:ext cx="1996901" cy="430887"/>
          </a:xfrm>
          <a:prstGeom prst="rect">
            <a:avLst/>
          </a:prstGeom>
        </p:spPr>
        <p:txBody>
          <a:bodyPr vert="horz" wrap="square" lIns="0" tIns="0" rIns="0" bIns="0" rtlCol="0">
            <a:spAutoFit/>
          </a:bodyPr>
          <a:lstStyle/>
          <a:p>
            <a:pPr algn="ctr"/>
            <a:r>
              <a:rPr lang="en-US" sz="1400" dirty="0">
                <a:solidFill>
                  <a:srgbClr val="F28D2A"/>
                </a:solidFill>
                <a:latin typeface="Graphik Medium" panose="020B0503030202060203" pitchFamily="34" charset="77"/>
                <a:ea typeface="Open Sans Semibold" panose="020B0606030504020204" pitchFamily="34" charset="0"/>
                <a:cs typeface="Open Sans Semibold" panose="020B0606030504020204" pitchFamily="34" charset="0"/>
              </a:rPr>
              <a:t>IT Owned</a:t>
            </a:r>
          </a:p>
          <a:p>
            <a:pPr algn="ctr"/>
            <a:r>
              <a:rPr lang="en-US" sz="1400" dirty="0">
                <a:solidFill>
                  <a:srgbClr val="F28D2A"/>
                </a:solidFill>
                <a:latin typeface="Graphik Medium" panose="020B0503030202060203" pitchFamily="34" charset="77"/>
                <a:ea typeface="Open Sans Semibold" panose="020B0606030504020204" pitchFamily="34" charset="0"/>
                <a:cs typeface="Open Sans Semibold" panose="020B0606030504020204" pitchFamily="34" charset="0"/>
              </a:rPr>
              <a:t>Intranet:</a:t>
            </a:r>
          </a:p>
        </p:txBody>
      </p:sp>
      <p:sp>
        <p:nvSpPr>
          <p:cNvPr id="36" name="object 18">
            <a:extLst>
              <a:ext uri="{FF2B5EF4-FFF2-40B4-BE49-F238E27FC236}">
                <a16:creationId xmlns:a16="http://schemas.microsoft.com/office/drawing/2014/main" id="{8A9D2881-CE41-CC49-8229-17F8DED695FC}"/>
              </a:ext>
            </a:extLst>
          </p:cNvPr>
          <p:cNvSpPr/>
          <p:nvPr/>
        </p:nvSpPr>
        <p:spPr>
          <a:xfrm>
            <a:off x="1587" y="6462713"/>
            <a:ext cx="11428730" cy="395605"/>
          </a:xfrm>
          <a:custGeom>
            <a:avLst/>
            <a:gdLst/>
            <a:ahLst/>
            <a:cxnLst/>
            <a:rect l="l" t="t" r="r" b="b"/>
            <a:pathLst>
              <a:path w="11428730" h="395604">
                <a:moveTo>
                  <a:pt x="11428412" y="0"/>
                </a:moveTo>
                <a:lnTo>
                  <a:pt x="0" y="0"/>
                </a:lnTo>
                <a:lnTo>
                  <a:pt x="0" y="395287"/>
                </a:lnTo>
                <a:lnTo>
                  <a:pt x="11428412" y="395287"/>
                </a:lnTo>
                <a:lnTo>
                  <a:pt x="11428412" y="0"/>
                </a:lnTo>
                <a:close/>
              </a:path>
            </a:pathLst>
          </a:custGeom>
          <a:solidFill>
            <a:srgbClr val="FFFFFF"/>
          </a:solidFill>
        </p:spPr>
        <p:txBody>
          <a:bodyPr wrap="square" lIns="0" tIns="0" rIns="0" bIns="0" rtlCol="0"/>
          <a:lstStyle/>
          <a:p>
            <a:endParaRPr/>
          </a:p>
        </p:txBody>
      </p:sp>
      <p:sp>
        <p:nvSpPr>
          <p:cNvPr id="37" name="object 5">
            <a:extLst>
              <a:ext uri="{FF2B5EF4-FFF2-40B4-BE49-F238E27FC236}">
                <a16:creationId xmlns:a16="http://schemas.microsoft.com/office/drawing/2014/main" id="{E17A478D-43BF-2C4E-80B9-D8889D406692}"/>
              </a:ext>
            </a:extLst>
          </p:cNvPr>
          <p:cNvSpPr/>
          <p:nvPr/>
        </p:nvSpPr>
        <p:spPr>
          <a:xfrm>
            <a:off x="457200" y="6612470"/>
            <a:ext cx="90716" cy="97167"/>
          </a:xfrm>
          <a:prstGeom prst="rect">
            <a:avLst/>
          </a:prstGeom>
          <a:blipFill>
            <a:blip r:embed="rId3" cstate="print"/>
            <a:stretch>
              <a:fillRect/>
            </a:stretch>
          </a:blipFill>
        </p:spPr>
        <p:txBody>
          <a:bodyPr wrap="square" lIns="0" tIns="0" rIns="0" bIns="0" rtlCol="0"/>
          <a:lstStyle/>
          <a:p>
            <a:endParaRPr/>
          </a:p>
        </p:txBody>
      </p:sp>
      <p:sp>
        <p:nvSpPr>
          <p:cNvPr id="38" name="object 6">
            <a:extLst>
              <a:ext uri="{FF2B5EF4-FFF2-40B4-BE49-F238E27FC236}">
                <a16:creationId xmlns:a16="http://schemas.microsoft.com/office/drawing/2014/main" id="{E827F752-BB01-7A48-B15A-E6EB3170C5DF}"/>
              </a:ext>
            </a:extLst>
          </p:cNvPr>
          <p:cNvSpPr/>
          <p:nvPr/>
        </p:nvSpPr>
        <p:spPr>
          <a:xfrm>
            <a:off x="578243" y="6609880"/>
            <a:ext cx="113220" cy="102361"/>
          </a:xfrm>
          <a:prstGeom prst="rect">
            <a:avLst/>
          </a:prstGeom>
          <a:blipFill>
            <a:blip r:embed="rId4" cstate="print"/>
            <a:stretch>
              <a:fillRect/>
            </a:stretch>
          </a:blipFill>
        </p:spPr>
        <p:txBody>
          <a:bodyPr wrap="square" lIns="0" tIns="0" rIns="0" bIns="0" rtlCol="0"/>
          <a:lstStyle/>
          <a:p>
            <a:endParaRPr/>
          </a:p>
        </p:txBody>
      </p:sp>
      <p:pic>
        <p:nvPicPr>
          <p:cNvPr id="40" name="Imagen 39">
            <a:extLst>
              <a:ext uri="{FF2B5EF4-FFF2-40B4-BE49-F238E27FC236}">
                <a16:creationId xmlns:a16="http://schemas.microsoft.com/office/drawing/2014/main" id="{33DCD960-5D1F-F24C-BE5A-C20B52B45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5258" y="6521253"/>
            <a:ext cx="541686" cy="284830"/>
          </a:xfrm>
          <a:prstGeom prst="rect">
            <a:avLst/>
          </a:prstGeom>
        </p:spPr>
      </p:pic>
      <p:sp>
        <p:nvSpPr>
          <p:cNvPr id="43" name="Text Placeholder 3">
            <a:extLst>
              <a:ext uri="{FF2B5EF4-FFF2-40B4-BE49-F238E27FC236}">
                <a16:creationId xmlns:a16="http://schemas.microsoft.com/office/drawing/2014/main" id="{3C2B001B-A3CF-A44B-B866-9497B3F85EBD}"/>
              </a:ext>
            </a:extLst>
          </p:cNvPr>
          <p:cNvSpPr txBox="1">
            <a:spLocks/>
          </p:cNvSpPr>
          <p:nvPr/>
        </p:nvSpPr>
        <p:spPr>
          <a:xfrm>
            <a:off x="428624" y="373974"/>
            <a:ext cx="7235192" cy="511851"/>
          </a:xfrm>
          <a:prstGeom prst="rect">
            <a:avLst/>
          </a:prstGeom>
        </p:spPr>
        <p:txBody>
          <a:bodyPr vert="horz" lIns="85725" tIns="42863" rIns="85725" bIns="42863" rtlCol="0">
            <a:noAutofit/>
          </a:bodyPr>
          <a:lstStyle>
            <a:lvl1pPr marL="446088" indent="-439738" algn="l" defTabSz="914400" rtl="0" eaLnBrk="1" latinLnBrk="0" hangingPunct="1">
              <a:lnSpc>
                <a:spcPct val="90000"/>
              </a:lnSpc>
              <a:spcBef>
                <a:spcPts val="1000"/>
              </a:spcBef>
              <a:spcAft>
                <a:spcPts val="1000"/>
              </a:spcAft>
              <a:buSzPct val="90000"/>
              <a:buFontTx/>
              <a:buBlip>
                <a:blip r:embed="rId6"/>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7"/>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953" indent="0" defTabSz="857250">
              <a:spcBef>
                <a:spcPts val="938"/>
              </a:spcBef>
              <a:spcAft>
                <a:spcPts val="938"/>
              </a:spcAft>
              <a:buNone/>
              <a:defRPr/>
            </a:pPr>
            <a:r>
              <a:rPr lang="en-US" sz="2625" b="1" dirty="0">
                <a:solidFill>
                  <a:srgbClr val="000000"/>
                </a:solidFill>
                <a:latin typeface="Graphik Black" charset="0"/>
                <a:ea typeface="+mn-ea"/>
                <a:cs typeface="+mn-cs"/>
              </a:rPr>
              <a:t>What’s the Best Approach for building the Ideal Intranet Project Team?</a:t>
            </a:r>
            <a:endParaRPr lang="en-US" sz="3375" b="1" dirty="0">
              <a:solidFill>
                <a:srgbClr val="000000"/>
              </a:solidFill>
              <a:latin typeface="Graphik" panose="020B0503030202060203" pitchFamily="34" charset="77"/>
            </a:endParaRPr>
          </a:p>
        </p:txBody>
      </p:sp>
      <p:sp>
        <p:nvSpPr>
          <p:cNvPr id="47" name="object 36">
            <a:extLst>
              <a:ext uri="{FF2B5EF4-FFF2-40B4-BE49-F238E27FC236}">
                <a16:creationId xmlns:a16="http://schemas.microsoft.com/office/drawing/2014/main" id="{D5CE5C65-D8F6-C842-9BDC-082EE94F6248}"/>
              </a:ext>
            </a:extLst>
          </p:cNvPr>
          <p:cNvSpPr txBox="1">
            <a:spLocks/>
          </p:cNvSpPr>
          <p:nvPr/>
        </p:nvSpPr>
        <p:spPr>
          <a:xfrm>
            <a:off x="792130" y="6610350"/>
            <a:ext cx="1497013" cy="115888"/>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rgbClr val="A7A8AA"/>
                </a:solidFill>
                <a:latin typeface="Open Sans Light"/>
                <a:ea typeface="+mn-ea"/>
                <a:cs typeface="Open Sans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90"/>
              </a:lnSpc>
            </a:pPr>
            <a:r>
              <a:rPr lang="es-MX" spc="45" dirty="0"/>
              <a:t>http://bonzai-intranet.com/</a:t>
            </a:r>
          </a:p>
        </p:txBody>
      </p:sp>
    </p:spTree>
    <p:extLst>
      <p:ext uri="{BB962C8B-B14F-4D97-AF65-F5344CB8AC3E}">
        <p14:creationId xmlns:p14="http://schemas.microsoft.com/office/powerpoint/2010/main" val="2360605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bject 37">
            <a:extLst>
              <a:ext uri="{FF2B5EF4-FFF2-40B4-BE49-F238E27FC236}">
                <a16:creationId xmlns:a16="http://schemas.microsoft.com/office/drawing/2014/main" id="{C4F337F8-C332-984F-AE82-B7B21C18A603}"/>
              </a:ext>
            </a:extLst>
          </p:cNvPr>
          <p:cNvSpPr txBox="1"/>
          <p:nvPr/>
        </p:nvSpPr>
        <p:spPr>
          <a:xfrm>
            <a:off x="7976383" y="1609788"/>
            <a:ext cx="3040562" cy="3462486"/>
          </a:xfrm>
          <a:prstGeom prst="rect">
            <a:avLst/>
          </a:prstGeom>
        </p:spPr>
        <p:txBody>
          <a:bodyPr vert="horz" wrap="square" lIns="0" tIns="0" rIns="0" bIns="0" rtlCol="0">
            <a:spAutoFit/>
          </a:bodyPr>
          <a:lstStyle/>
          <a:p>
            <a:pPr marL="298450" marR="5080" indent="-285750">
              <a:lnSpc>
                <a:spcPct val="100000"/>
              </a:lnSpc>
              <a:spcBef>
                <a:spcPts val="875"/>
              </a:spcBef>
              <a:buFont typeface="Arial" panose="020B0604020202020204" pitchFamily="34" charset="0"/>
              <a:buChar char="•"/>
              <a:tabLst>
                <a:tab pos="241300" algn="l"/>
              </a:tabLst>
            </a:pPr>
            <a:r>
              <a:rPr lang="es-MX" sz="1300" dirty="0">
                <a:solidFill>
                  <a:schemeClr val="tx1">
                    <a:lumMod val="95000"/>
                    <a:lumOff val="5000"/>
                  </a:schemeClr>
                </a:solidFill>
                <a:latin typeface="Graphik" panose="020B0503030202060203" pitchFamily="34" charset="77"/>
                <a:cs typeface="Open Sans Light"/>
              </a:rPr>
              <a:t>The Nielsen Norman Group have conducted fantastic research around intranet team sizes. </a:t>
            </a:r>
          </a:p>
          <a:p>
            <a:pPr marL="298450" marR="5080" indent="-285750">
              <a:lnSpc>
                <a:spcPct val="100000"/>
              </a:lnSpc>
              <a:spcBef>
                <a:spcPts val="875"/>
              </a:spcBef>
              <a:buFont typeface="Arial" panose="020B0604020202020204" pitchFamily="34" charset="0"/>
              <a:buChar char="•"/>
              <a:tabLst>
                <a:tab pos="241300" algn="l"/>
              </a:tabLst>
            </a:pPr>
            <a:endParaRPr lang="es-MX" sz="1300" dirty="0">
              <a:solidFill>
                <a:schemeClr val="tx1">
                  <a:lumMod val="95000"/>
                  <a:lumOff val="5000"/>
                </a:schemeClr>
              </a:solidFill>
              <a:latin typeface="Graphik" panose="020B0503030202060203" pitchFamily="34" charset="77"/>
              <a:cs typeface="Open Sans Light"/>
            </a:endParaRPr>
          </a:p>
          <a:p>
            <a:pPr marL="298450" marR="5080" indent="-285750">
              <a:lnSpc>
                <a:spcPct val="100000"/>
              </a:lnSpc>
              <a:spcBef>
                <a:spcPts val="875"/>
              </a:spcBef>
              <a:buFont typeface="Arial" panose="020B0604020202020204" pitchFamily="34" charset="0"/>
              <a:buChar char="•"/>
              <a:tabLst>
                <a:tab pos="241300" algn="l"/>
              </a:tabLst>
            </a:pPr>
            <a:r>
              <a:rPr lang="es-MX" sz="1300" dirty="0">
                <a:solidFill>
                  <a:schemeClr val="tx1">
                    <a:lumMod val="95000"/>
                    <a:lumOff val="5000"/>
                  </a:schemeClr>
                </a:solidFill>
                <a:latin typeface="Graphik" panose="020B0503030202060203" pitchFamily="34" charset="77"/>
                <a:cs typeface="Open Sans Light"/>
              </a:rPr>
              <a:t>Interestingly, the number of members on winning intranet teams does not increase significantly between organizations with 100 employees and those with 500,000 employees.</a:t>
            </a:r>
          </a:p>
          <a:p>
            <a:pPr marL="298450" marR="5080" indent="-285750">
              <a:lnSpc>
                <a:spcPct val="100000"/>
              </a:lnSpc>
              <a:spcBef>
                <a:spcPts val="875"/>
              </a:spcBef>
              <a:buFont typeface="Arial" panose="020B0604020202020204" pitchFamily="34" charset="0"/>
              <a:buChar char="•"/>
              <a:tabLst>
                <a:tab pos="241300" algn="l"/>
              </a:tabLst>
            </a:pPr>
            <a:endParaRPr lang="es-MX" sz="1300" dirty="0">
              <a:solidFill>
                <a:schemeClr val="tx1">
                  <a:lumMod val="95000"/>
                  <a:lumOff val="5000"/>
                </a:schemeClr>
              </a:solidFill>
              <a:latin typeface="Graphik" panose="020B0503030202060203" pitchFamily="34" charset="77"/>
              <a:cs typeface="Open Sans Light"/>
            </a:endParaRPr>
          </a:p>
          <a:p>
            <a:pPr marL="298450" marR="5080" indent="-285750">
              <a:lnSpc>
                <a:spcPct val="100000"/>
              </a:lnSpc>
              <a:spcBef>
                <a:spcPts val="875"/>
              </a:spcBef>
              <a:buFont typeface="Arial" panose="020B0604020202020204" pitchFamily="34" charset="0"/>
              <a:buChar char="•"/>
              <a:tabLst>
                <a:tab pos="241300" algn="l"/>
              </a:tabLst>
            </a:pPr>
            <a:r>
              <a:rPr lang="es-MX" sz="1300" dirty="0">
                <a:solidFill>
                  <a:schemeClr val="tx1">
                    <a:lumMod val="95000"/>
                    <a:lumOff val="5000"/>
                  </a:schemeClr>
                </a:solidFill>
                <a:latin typeface="Graphik" panose="020B0503030202060203" pitchFamily="34" charset="77"/>
                <a:cs typeface="Open Sans Light"/>
              </a:rPr>
              <a:t>According to the Nielsen Norman Group, the average team size from 2001 – 2018 was 14 members.</a:t>
            </a:r>
          </a:p>
        </p:txBody>
      </p:sp>
      <p:sp>
        <p:nvSpPr>
          <p:cNvPr id="43" name="object 39">
            <a:extLst>
              <a:ext uri="{FF2B5EF4-FFF2-40B4-BE49-F238E27FC236}">
                <a16:creationId xmlns:a16="http://schemas.microsoft.com/office/drawing/2014/main" id="{0A879497-3BAC-B146-B7D0-EB6C882ECB4B}"/>
              </a:ext>
            </a:extLst>
          </p:cNvPr>
          <p:cNvSpPr/>
          <p:nvPr/>
        </p:nvSpPr>
        <p:spPr>
          <a:xfrm>
            <a:off x="1647435" y="1717960"/>
            <a:ext cx="4111153" cy="66148"/>
          </a:xfrm>
          <a:custGeom>
            <a:avLst/>
            <a:gdLst/>
            <a:ahLst/>
            <a:cxnLst/>
            <a:rect l="l" t="t" r="r" b="b"/>
            <a:pathLst>
              <a:path w="4735195">
                <a:moveTo>
                  <a:pt x="0" y="0"/>
                </a:moveTo>
                <a:lnTo>
                  <a:pt x="4734610" y="0"/>
                </a:lnTo>
              </a:path>
            </a:pathLst>
          </a:custGeom>
          <a:ln w="12700">
            <a:solidFill>
              <a:srgbClr val="A7A8AA"/>
            </a:solidFill>
          </a:ln>
        </p:spPr>
        <p:txBody>
          <a:bodyPr wrap="square" lIns="0" tIns="0" rIns="0" bIns="0" rtlCol="0"/>
          <a:lstStyle/>
          <a:p>
            <a:endParaRPr/>
          </a:p>
        </p:txBody>
      </p:sp>
      <p:sp>
        <p:nvSpPr>
          <p:cNvPr id="44" name="object 40">
            <a:extLst>
              <a:ext uri="{FF2B5EF4-FFF2-40B4-BE49-F238E27FC236}">
                <a16:creationId xmlns:a16="http://schemas.microsoft.com/office/drawing/2014/main" id="{E0328CAD-CAC5-8F4C-B969-FB13FDA4FB2D}"/>
              </a:ext>
            </a:extLst>
          </p:cNvPr>
          <p:cNvSpPr/>
          <p:nvPr/>
        </p:nvSpPr>
        <p:spPr>
          <a:xfrm flipV="1">
            <a:off x="1647435" y="4695058"/>
            <a:ext cx="4111153" cy="79980"/>
          </a:xfrm>
          <a:custGeom>
            <a:avLst/>
            <a:gdLst/>
            <a:ahLst/>
            <a:cxnLst/>
            <a:rect l="l" t="t" r="r" b="b"/>
            <a:pathLst>
              <a:path w="4735195">
                <a:moveTo>
                  <a:pt x="0" y="0"/>
                </a:moveTo>
                <a:lnTo>
                  <a:pt x="4734610" y="0"/>
                </a:lnTo>
              </a:path>
            </a:pathLst>
          </a:custGeom>
          <a:ln w="12700">
            <a:solidFill>
              <a:srgbClr val="A7A8AA"/>
            </a:solidFill>
          </a:ln>
        </p:spPr>
        <p:txBody>
          <a:bodyPr wrap="square" lIns="0" tIns="0" rIns="0" bIns="0" rtlCol="0"/>
          <a:lstStyle/>
          <a:p>
            <a:endParaRPr/>
          </a:p>
        </p:txBody>
      </p:sp>
      <p:sp>
        <p:nvSpPr>
          <p:cNvPr id="54" name="object 38">
            <a:extLst>
              <a:ext uri="{FF2B5EF4-FFF2-40B4-BE49-F238E27FC236}">
                <a16:creationId xmlns:a16="http://schemas.microsoft.com/office/drawing/2014/main" id="{2012DE3E-0A78-AF45-8BAE-537AEF434622}"/>
              </a:ext>
            </a:extLst>
          </p:cNvPr>
          <p:cNvSpPr txBox="1"/>
          <p:nvPr/>
        </p:nvSpPr>
        <p:spPr>
          <a:xfrm>
            <a:off x="1647435" y="2004604"/>
            <a:ext cx="4208135" cy="2600712"/>
          </a:xfrm>
          <a:prstGeom prst="rect">
            <a:avLst/>
          </a:prstGeom>
        </p:spPr>
        <p:txBody>
          <a:bodyPr vert="horz" wrap="square" lIns="0" tIns="0" rIns="0" bIns="0" rtlCol="0">
            <a:spAutoFit/>
          </a:bodyPr>
          <a:lstStyle/>
          <a:p>
            <a:pPr marL="241300" indent="-228600">
              <a:lnSpc>
                <a:spcPct val="100000"/>
              </a:lnSpc>
              <a:buChar char="•"/>
              <a:tabLst>
                <a:tab pos="241300" algn="l"/>
              </a:tabLst>
            </a:pPr>
            <a:r>
              <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rPr>
              <a:t>There is no right or wrong answer, but most organizations have between 5 – 14 people on their Intranet Team</a:t>
            </a:r>
          </a:p>
          <a:p>
            <a:pPr marL="241300" indent="-228600">
              <a:lnSpc>
                <a:spcPct val="100000"/>
              </a:lnSpc>
              <a:buChar char="•"/>
              <a:tabLst>
                <a:tab pos="241300" algn="l"/>
              </a:tabLst>
            </a:pPr>
            <a:endPar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marL="241300" indent="-228600">
              <a:lnSpc>
                <a:spcPct val="100000"/>
              </a:lnSpc>
              <a:buChar char="•"/>
              <a:tabLst>
                <a:tab pos="241300" algn="l"/>
              </a:tabLst>
            </a:pPr>
            <a:r>
              <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rPr>
              <a:t>The Nielsen Norman group have some great research on this</a:t>
            </a:r>
          </a:p>
          <a:p>
            <a:pPr marL="241300" indent="-228600">
              <a:lnSpc>
                <a:spcPct val="100000"/>
              </a:lnSpc>
              <a:buChar char="•"/>
              <a:tabLst>
                <a:tab pos="241300" algn="l"/>
              </a:tabLst>
            </a:pPr>
            <a:endPar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marL="241300" indent="-228600">
              <a:lnSpc>
                <a:spcPct val="100000"/>
              </a:lnSpc>
              <a:buChar char="•"/>
              <a:tabLst>
                <a:tab pos="241300" algn="l"/>
              </a:tabLst>
            </a:pPr>
            <a:r>
              <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rPr>
              <a:t>We have seen clients with very large teams have great Intranets but also clients with very small teams</a:t>
            </a:r>
          </a:p>
          <a:p>
            <a:pPr marL="241300" indent="-228600">
              <a:lnSpc>
                <a:spcPct val="100000"/>
              </a:lnSpc>
              <a:buChar char="•"/>
              <a:tabLst>
                <a:tab pos="241300" algn="l"/>
              </a:tabLst>
            </a:pPr>
            <a:endPar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marL="241300" indent="-228600">
              <a:lnSpc>
                <a:spcPct val="100000"/>
              </a:lnSpc>
              <a:buChar char="•"/>
              <a:tabLst>
                <a:tab pos="241300" algn="l"/>
              </a:tabLst>
            </a:pPr>
            <a:r>
              <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rPr>
              <a:t>Team size changes as you move from project to operational mode</a:t>
            </a:r>
          </a:p>
        </p:txBody>
      </p:sp>
      <p:sp>
        <p:nvSpPr>
          <p:cNvPr id="55" name="object 38">
            <a:extLst>
              <a:ext uri="{FF2B5EF4-FFF2-40B4-BE49-F238E27FC236}">
                <a16:creationId xmlns:a16="http://schemas.microsoft.com/office/drawing/2014/main" id="{5D16B691-DB5F-E246-9D53-648CDE67AF4E}"/>
              </a:ext>
            </a:extLst>
          </p:cNvPr>
          <p:cNvSpPr txBox="1"/>
          <p:nvPr/>
        </p:nvSpPr>
        <p:spPr>
          <a:xfrm>
            <a:off x="1647435" y="5108024"/>
            <a:ext cx="4208135" cy="800219"/>
          </a:xfrm>
          <a:prstGeom prst="rect">
            <a:avLst/>
          </a:prstGeom>
        </p:spPr>
        <p:txBody>
          <a:bodyPr vert="horz" wrap="square" lIns="0" tIns="0" rIns="0" bIns="0" rtlCol="0">
            <a:spAutoFit/>
          </a:bodyPr>
          <a:lstStyle/>
          <a:p>
            <a:pPr marL="12700">
              <a:lnSpc>
                <a:spcPct val="100000"/>
              </a:lnSpc>
              <a:tabLst>
                <a:tab pos="241300" algn="l"/>
              </a:tabLst>
            </a:pPr>
            <a:r>
              <a:rPr lang="es-MX" sz="1300" b="1" dirty="0">
                <a:solidFill>
                  <a:srgbClr val="345BA7"/>
                </a:solidFill>
                <a:latin typeface="Graphik Semibold" panose="020B0503030202060203" pitchFamily="34" charset="77"/>
                <a:ea typeface="Open Sans Semibold" panose="020B0606030504020204" pitchFamily="34" charset="0"/>
                <a:cs typeface="Open Sans Semibold" panose="020B0606030504020204" pitchFamily="34" charset="0"/>
              </a:rPr>
              <a:t>For example, a Nielsen Norman award-winning organization had more employees than a fellow winner but had just two additional intranet team members.</a:t>
            </a:r>
          </a:p>
        </p:txBody>
      </p:sp>
      <p:sp>
        <p:nvSpPr>
          <p:cNvPr id="39" name="object 18">
            <a:extLst>
              <a:ext uri="{FF2B5EF4-FFF2-40B4-BE49-F238E27FC236}">
                <a16:creationId xmlns:a16="http://schemas.microsoft.com/office/drawing/2014/main" id="{A08A4060-5A9E-E44C-9023-77C1259C0DD7}"/>
              </a:ext>
            </a:extLst>
          </p:cNvPr>
          <p:cNvSpPr/>
          <p:nvPr/>
        </p:nvSpPr>
        <p:spPr>
          <a:xfrm>
            <a:off x="1587" y="6462713"/>
            <a:ext cx="11428730" cy="395605"/>
          </a:xfrm>
          <a:custGeom>
            <a:avLst/>
            <a:gdLst/>
            <a:ahLst/>
            <a:cxnLst/>
            <a:rect l="l" t="t" r="r" b="b"/>
            <a:pathLst>
              <a:path w="11428730" h="395604">
                <a:moveTo>
                  <a:pt x="11428412" y="0"/>
                </a:moveTo>
                <a:lnTo>
                  <a:pt x="0" y="0"/>
                </a:lnTo>
                <a:lnTo>
                  <a:pt x="0" y="395287"/>
                </a:lnTo>
                <a:lnTo>
                  <a:pt x="11428412" y="395287"/>
                </a:lnTo>
                <a:lnTo>
                  <a:pt x="11428412" y="0"/>
                </a:lnTo>
                <a:close/>
              </a:path>
            </a:pathLst>
          </a:custGeom>
          <a:solidFill>
            <a:srgbClr val="FFFFFF"/>
          </a:solidFill>
        </p:spPr>
        <p:txBody>
          <a:bodyPr wrap="square" lIns="0" tIns="0" rIns="0" bIns="0" rtlCol="0"/>
          <a:lstStyle/>
          <a:p>
            <a:endParaRPr/>
          </a:p>
        </p:txBody>
      </p:sp>
      <p:sp>
        <p:nvSpPr>
          <p:cNvPr id="45" name="object 5">
            <a:extLst>
              <a:ext uri="{FF2B5EF4-FFF2-40B4-BE49-F238E27FC236}">
                <a16:creationId xmlns:a16="http://schemas.microsoft.com/office/drawing/2014/main" id="{D5519CE5-C407-C648-9985-DC454FEB7A46}"/>
              </a:ext>
            </a:extLst>
          </p:cNvPr>
          <p:cNvSpPr/>
          <p:nvPr/>
        </p:nvSpPr>
        <p:spPr>
          <a:xfrm>
            <a:off x="457200" y="6612470"/>
            <a:ext cx="90716" cy="97167"/>
          </a:xfrm>
          <a:prstGeom prst="rect">
            <a:avLst/>
          </a:prstGeom>
          <a:blipFill>
            <a:blip r:embed="rId2" cstate="print"/>
            <a:stretch>
              <a:fillRect/>
            </a:stretch>
          </a:blipFill>
        </p:spPr>
        <p:txBody>
          <a:bodyPr wrap="square" lIns="0" tIns="0" rIns="0" bIns="0" rtlCol="0"/>
          <a:lstStyle/>
          <a:p>
            <a:endParaRPr/>
          </a:p>
        </p:txBody>
      </p:sp>
      <p:sp>
        <p:nvSpPr>
          <p:cNvPr id="46" name="object 6">
            <a:extLst>
              <a:ext uri="{FF2B5EF4-FFF2-40B4-BE49-F238E27FC236}">
                <a16:creationId xmlns:a16="http://schemas.microsoft.com/office/drawing/2014/main" id="{122A4E34-804E-6941-9A70-9C256485D4D5}"/>
              </a:ext>
            </a:extLst>
          </p:cNvPr>
          <p:cNvSpPr/>
          <p:nvPr/>
        </p:nvSpPr>
        <p:spPr>
          <a:xfrm>
            <a:off x="578243" y="6609880"/>
            <a:ext cx="113220" cy="102361"/>
          </a:xfrm>
          <a:prstGeom prst="rect">
            <a:avLst/>
          </a:prstGeom>
          <a:blipFill>
            <a:blip r:embed="rId3" cstate="print"/>
            <a:stretch>
              <a:fillRect/>
            </a:stretch>
          </a:blipFill>
        </p:spPr>
        <p:txBody>
          <a:bodyPr wrap="square" lIns="0" tIns="0" rIns="0" bIns="0" rtlCol="0"/>
          <a:lstStyle/>
          <a:p>
            <a:endParaRPr/>
          </a:p>
        </p:txBody>
      </p:sp>
      <p:pic>
        <p:nvPicPr>
          <p:cNvPr id="51" name="Imagen 50">
            <a:extLst>
              <a:ext uri="{FF2B5EF4-FFF2-40B4-BE49-F238E27FC236}">
                <a16:creationId xmlns:a16="http://schemas.microsoft.com/office/drawing/2014/main" id="{17C19848-4048-0644-B34E-5E4CFE885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5258" y="6521253"/>
            <a:ext cx="541686" cy="284830"/>
          </a:xfrm>
          <a:prstGeom prst="rect">
            <a:avLst/>
          </a:prstGeom>
        </p:spPr>
      </p:pic>
      <p:sp>
        <p:nvSpPr>
          <p:cNvPr id="52" name="Text Placeholder 3">
            <a:extLst>
              <a:ext uri="{FF2B5EF4-FFF2-40B4-BE49-F238E27FC236}">
                <a16:creationId xmlns:a16="http://schemas.microsoft.com/office/drawing/2014/main" id="{DE9E3FBE-95A9-7B49-BF60-65339217BA6F}"/>
              </a:ext>
            </a:extLst>
          </p:cNvPr>
          <p:cNvSpPr txBox="1">
            <a:spLocks/>
          </p:cNvSpPr>
          <p:nvPr/>
        </p:nvSpPr>
        <p:spPr>
          <a:xfrm>
            <a:off x="428624" y="373974"/>
            <a:ext cx="4836103" cy="841278"/>
          </a:xfrm>
          <a:prstGeom prst="rect">
            <a:avLst/>
          </a:prstGeom>
        </p:spPr>
        <p:txBody>
          <a:bodyPr vert="horz" lIns="85725" tIns="42863" rIns="85725" bIns="42863" rtlCol="0">
            <a:noAutofit/>
          </a:bodyPr>
          <a:lstStyle>
            <a:lvl1pPr marL="446088" indent="-439738" algn="l" defTabSz="914400" rtl="0" eaLnBrk="1" latinLnBrk="0" hangingPunct="1">
              <a:lnSpc>
                <a:spcPct val="90000"/>
              </a:lnSpc>
              <a:spcBef>
                <a:spcPts val="1000"/>
              </a:spcBef>
              <a:spcAft>
                <a:spcPts val="1000"/>
              </a:spcAft>
              <a:buSzPct val="90000"/>
              <a:buFontTx/>
              <a:buBlip>
                <a:blip r:embed="rId5"/>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6"/>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953" indent="0" defTabSz="857250">
              <a:spcBef>
                <a:spcPts val="938"/>
              </a:spcBef>
              <a:spcAft>
                <a:spcPts val="938"/>
              </a:spcAft>
              <a:buNone/>
              <a:defRPr/>
            </a:pPr>
            <a:r>
              <a:rPr lang="en-US" sz="2625" b="1" dirty="0">
                <a:solidFill>
                  <a:srgbClr val="000000"/>
                </a:solidFill>
                <a:latin typeface="Graphik Black" charset="0"/>
                <a:ea typeface="+mn-ea"/>
                <a:cs typeface="+mn-cs"/>
              </a:rPr>
              <a:t>What Size Should the Project Team be?</a:t>
            </a:r>
            <a:endParaRPr lang="en-US" sz="3375" b="1" dirty="0">
              <a:solidFill>
                <a:srgbClr val="000000"/>
              </a:solidFill>
              <a:latin typeface="Graphik" panose="020B0503030202060203" pitchFamily="34" charset="77"/>
            </a:endParaRPr>
          </a:p>
        </p:txBody>
      </p:sp>
      <p:sp>
        <p:nvSpPr>
          <p:cNvPr id="56" name="object 36">
            <a:extLst>
              <a:ext uri="{FF2B5EF4-FFF2-40B4-BE49-F238E27FC236}">
                <a16:creationId xmlns:a16="http://schemas.microsoft.com/office/drawing/2014/main" id="{30F05966-B1A4-9947-82FA-7AF41C0E30C1}"/>
              </a:ext>
            </a:extLst>
          </p:cNvPr>
          <p:cNvSpPr txBox="1">
            <a:spLocks/>
          </p:cNvSpPr>
          <p:nvPr/>
        </p:nvSpPr>
        <p:spPr>
          <a:xfrm>
            <a:off x="792130" y="6610350"/>
            <a:ext cx="1497013" cy="115888"/>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rgbClr val="A7A8AA"/>
                </a:solidFill>
                <a:latin typeface="Open Sans Light"/>
                <a:ea typeface="+mn-ea"/>
                <a:cs typeface="Open Sans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90"/>
              </a:lnSpc>
            </a:pPr>
            <a:r>
              <a:rPr lang="es-MX" spc="45" dirty="0"/>
              <a:t>http://bonzai-intranet.com/</a:t>
            </a:r>
          </a:p>
        </p:txBody>
      </p:sp>
    </p:spTree>
    <p:extLst>
      <p:ext uri="{BB962C8B-B14F-4D97-AF65-F5344CB8AC3E}">
        <p14:creationId xmlns:p14="http://schemas.microsoft.com/office/powerpoint/2010/main" val="3493736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object 44">
            <a:extLst>
              <a:ext uri="{FF2B5EF4-FFF2-40B4-BE49-F238E27FC236}">
                <a16:creationId xmlns:a16="http://schemas.microsoft.com/office/drawing/2014/main" id="{B2EF9C8E-C8F2-1541-AF0E-F9983E4957A7}"/>
              </a:ext>
            </a:extLst>
          </p:cNvPr>
          <p:cNvSpPr/>
          <p:nvPr/>
        </p:nvSpPr>
        <p:spPr>
          <a:xfrm>
            <a:off x="10902952" y="5261843"/>
            <a:ext cx="193040" cy="193040"/>
          </a:xfrm>
          <a:custGeom>
            <a:avLst/>
            <a:gdLst/>
            <a:ahLst/>
            <a:cxnLst/>
            <a:rect l="l" t="t" r="r" b="b"/>
            <a:pathLst>
              <a:path w="193040" h="193039">
                <a:moveTo>
                  <a:pt x="96291" y="192582"/>
                </a:moveTo>
                <a:lnTo>
                  <a:pt x="133770" y="185014"/>
                </a:lnTo>
                <a:lnTo>
                  <a:pt x="164377" y="164377"/>
                </a:lnTo>
                <a:lnTo>
                  <a:pt x="185014" y="133770"/>
                </a:lnTo>
                <a:lnTo>
                  <a:pt x="192582" y="96291"/>
                </a:lnTo>
                <a:lnTo>
                  <a:pt x="185014" y="58807"/>
                </a:lnTo>
                <a:lnTo>
                  <a:pt x="164377" y="28200"/>
                </a:lnTo>
                <a:lnTo>
                  <a:pt x="133770" y="7566"/>
                </a:lnTo>
                <a:lnTo>
                  <a:pt x="96291" y="0"/>
                </a:lnTo>
                <a:lnTo>
                  <a:pt x="58812" y="7566"/>
                </a:lnTo>
                <a:lnTo>
                  <a:pt x="28205" y="28200"/>
                </a:lnTo>
                <a:lnTo>
                  <a:pt x="7567" y="58807"/>
                </a:lnTo>
                <a:lnTo>
                  <a:pt x="0" y="96291"/>
                </a:lnTo>
                <a:lnTo>
                  <a:pt x="7567" y="133770"/>
                </a:lnTo>
                <a:lnTo>
                  <a:pt x="28205" y="164377"/>
                </a:lnTo>
                <a:lnTo>
                  <a:pt x="58812" y="185014"/>
                </a:lnTo>
                <a:lnTo>
                  <a:pt x="96291" y="192582"/>
                </a:lnTo>
                <a:close/>
              </a:path>
            </a:pathLst>
          </a:custGeom>
          <a:ln w="12700">
            <a:solidFill>
              <a:srgbClr val="FFFFFF"/>
            </a:solidFill>
          </a:ln>
        </p:spPr>
        <p:txBody>
          <a:bodyPr wrap="square" lIns="0" tIns="0" rIns="0" bIns="0" rtlCol="0"/>
          <a:lstStyle/>
          <a:p>
            <a:endParaRPr/>
          </a:p>
        </p:txBody>
      </p:sp>
      <p:sp>
        <p:nvSpPr>
          <p:cNvPr id="49" name="object 45">
            <a:extLst>
              <a:ext uri="{FF2B5EF4-FFF2-40B4-BE49-F238E27FC236}">
                <a16:creationId xmlns:a16="http://schemas.microsoft.com/office/drawing/2014/main" id="{6DFBD8CB-AB7D-0841-B111-B902FBEAD3BA}"/>
              </a:ext>
            </a:extLst>
          </p:cNvPr>
          <p:cNvSpPr/>
          <p:nvPr/>
        </p:nvSpPr>
        <p:spPr>
          <a:xfrm>
            <a:off x="11032036" y="5904957"/>
            <a:ext cx="139700" cy="139700"/>
          </a:xfrm>
          <a:custGeom>
            <a:avLst/>
            <a:gdLst/>
            <a:ahLst/>
            <a:cxnLst/>
            <a:rect l="l" t="t" r="r" b="b"/>
            <a:pathLst>
              <a:path w="139700" h="139700">
                <a:moveTo>
                  <a:pt x="69850" y="139699"/>
                </a:moveTo>
                <a:lnTo>
                  <a:pt x="97041" y="134211"/>
                </a:lnTo>
                <a:lnTo>
                  <a:pt x="119243" y="119243"/>
                </a:lnTo>
                <a:lnTo>
                  <a:pt x="134211" y="97041"/>
                </a:lnTo>
                <a:lnTo>
                  <a:pt x="139700" y="69849"/>
                </a:lnTo>
                <a:lnTo>
                  <a:pt x="134211" y="42658"/>
                </a:lnTo>
                <a:lnTo>
                  <a:pt x="119243" y="20456"/>
                </a:lnTo>
                <a:lnTo>
                  <a:pt x="97041" y="5488"/>
                </a:lnTo>
                <a:lnTo>
                  <a:pt x="69850" y="0"/>
                </a:lnTo>
                <a:lnTo>
                  <a:pt x="42658" y="5488"/>
                </a:lnTo>
                <a:lnTo>
                  <a:pt x="20456" y="20456"/>
                </a:lnTo>
                <a:lnTo>
                  <a:pt x="5488" y="42658"/>
                </a:lnTo>
                <a:lnTo>
                  <a:pt x="0" y="69849"/>
                </a:lnTo>
                <a:lnTo>
                  <a:pt x="5488" y="97041"/>
                </a:lnTo>
                <a:lnTo>
                  <a:pt x="20456" y="119243"/>
                </a:lnTo>
                <a:lnTo>
                  <a:pt x="42658" y="134211"/>
                </a:lnTo>
                <a:lnTo>
                  <a:pt x="69850" y="139699"/>
                </a:lnTo>
                <a:close/>
              </a:path>
            </a:pathLst>
          </a:custGeom>
          <a:ln w="12700">
            <a:solidFill>
              <a:srgbClr val="FFFFFF"/>
            </a:solidFill>
          </a:ln>
        </p:spPr>
        <p:txBody>
          <a:bodyPr wrap="square" lIns="0" tIns="0" rIns="0" bIns="0" rtlCol="0"/>
          <a:lstStyle/>
          <a:p>
            <a:endParaRPr/>
          </a:p>
        </p:txBody>
      </p:sp>
      <p:sp>
        <p:nvSpPr>
          <p:cNvPr id="50" name="object 46">
            <a:extLst>
              <a:ext uri="{FF2B5EF4-FFF2-40B4-BE49-F238E27FC236}">
                <a16:creationId xmlns:a16="http://schemas.microsoft.com/office/drawing/2014/main" id="{1C20B84E-71DC-FC4C-B5EA-B588F33B7854}"/>
              </a:ext>
            </a:extLst>
          </p:cNvPr>
          <p:cNvSpPr/>
          <p:nvPr/>
        </p:nvSpPr>
        <p:spPr>
          <a:xfrm>
            <a:off x="10710363" y="6203950"/>
            <a:ext cx="88900" cy="88900"/>
          </a:xfrm>
          <a:custGeom>
            <a:avLst/>
            <a:gdLst/>
            <a:ahLst/>
            <a:cxnLst/>
            <a:rect l="l" t="t" r="r" b="b"/>
            <a:pathLst>
              <a:path w="88900" h="88900">
                <a:moveTo>
                  <a:pt x="44450" y="88900"/>
                </a:moveTo>
                <a:lnTo>
                  <a:pt x="61751" y="85406"/>
                </a:lnTo>
                <a:lnTo>
                  <a:pt x="75880" y="75880"/>
                </a:lnTo>
                <a:lnTo>
                  <a:pt x="85406" y="61751"/>
                </a:lnTo>
                <a:lnTo>
                  <a:pt x="88900" y="44450"/>
                </a:lnTo>
                <a:lnTo>
                  <a:pt x="85406" y="27148"/>
                </a:lnTo>
                <a:lnTo>
                  <a:pt x="75880" y="13019"/>
                </a:lnTo>
                <a:lnTo>
                  <a:pt x="61751" y="3493"/>
                </a:lnTo>
                <a:lnTo>
                  <a:pt x="44450" y="0"/>
                </a:lnTo>
                <a:lnTo>
                  <a:pt x="27148" y="3493"/>
                </a:lnTo>
                <a:lnTo>
                  <a:pt x="13019" y="13019"/>
                </a:lnTo>
                <a:lnTo>
                  <a:pt x="3493" y="27148"/>
                </a:lnTo>
                <a:lnTo>
                  <a:pt x="0" y="44450"/>
                </a:lnTo>
                <a:lnTo>
                  <a:pt x="3493" y="61751"/>
                </a:lnTo>
                <a:lnTo>
                  <a:pt x="13019" y="75880"/>
                </a:lnTo>
                <a:lnTo>
                  <a:pt x="27148" y="85406"/>
                </a:lnTo>
                <a:lnTo>
                  <a:pt x="44450" y="88900"/>
                </a:lnTo>
                <a:close/>
              </a:path>
            </a:pathLst>
          </a:custGeom>
          <a:ln w="12700">
            <a:solidFill>
              <a:srgbClr val="FFFFFF"/>
            </a:solidFill>
          </a:ln>
        </p:spPr>
        <p:txBody>
          <a:bodyPr wrap="square" lIns="0" tIns="0" rIns="0" bIns="0" rtlCol="0"/>
          <a:lstStyle/>
          <a:p>
            <a:endParaRPr/>
          </a:p>
        </p:txBody>
      </p:sp>
      <p:sp>
        <p:nvSpPr>
          <p:cNvPr id="58" name="object 20">
            <a:extLst>
              <a:ext uri="{FF2B5EF4-FFF2-40B4-BE49-F238E27FC236}">
                <a16:creationId xmlns:a16="http://schemas.microsoft.com/office/drawing/2014/main" id="{E332A419-87F0-C944-A71C-4F8E311794BE}"/>
              </a:ext>
            </a:extLst>
          </p:cNvPr>
          <p:cNvSpPr/>
          <p:nvPr/>
        </p:nvSpPr>
        <p:spPr>
          <a:xfrm>
            <a:off x="464870" y="1324162"/>
            <a:ext cx="3183255" cy="4727383"/>
          </a:xfrm>
          <a:custGeom>
            <a:avLst/>
            <a:gdLst/>
            <a:ahLst/>
            <a:cxnLst/>
            <a:rect l="l" t="t" r="r" b="b"/>
            <a:pathLst>
              <a:path w="3183254" h="2792095">
                <a:moveTo>
                  <a:pt x="0" y="2791904"/>
                </a:moveTo>
                <a:lnTo>
                  <a:pt x="3183001" y="2791904"/>
                </a:lnTo>
                <a:lnTo>
                  <a:pt x="3183001" y="0"/>
                </a:lnTo>
                <a:lnTo>
                  <a:pt x="0" y="0"/>
                </a:lnTo>
                <a:lnTo>
                  <a:pt x="0" y="2791904"/>
                </a:lnTo>
                <a:close/>
              </a:path>
            </a:pathLst>
          </a:custGeom>
          <a:ln w="15341">
            <a:solidFill>
              <a:srgbClr val="406DB4"/>
            </a:solidFill>
          </a:ln>
        </p:spPr>
        <p:txBody>
          <a:bodyPr wrap="square" lIns="0" tIns="0" rIns="0" bIns="0" rtlCol="0"/>
          <a:lstStyle/>
          <a:p>
            <a:endParaRPr/>
          </a:p>
        </p:txBody>
      </p:sp>
      <p:sp>
        <p:nvSpPr>
          <p:cNvPr id="59" name="object 21">
            <a:extLst>
              <a:ext uri="{FF2B5EF4-FFF2-40B4-BE49-F238E27FC236}">
                <a16:creationId xmlns:a16="http://schemas.microsoft.com/office/drawing/2014/main" id="{17FDC5EC-B7E0-C347-BE32-3512CA5BB698}"/>
              </a:ext>
            </a:extLst>
          </p:cNvPr>
          <p:cNvSpPr/>
          <p:nvPr/>
        </p:nvSpPr>
        <p:spPr>
          <a:xfrm>
            <a:off x="1833548" y="1120864"/>
            <a:ext cx="445770" cy="373380"/>
          </a:xfrm>
          <a:custGeom>
            <a:avLst/>
            <a:gdLst/>
            <a:ahLst/>
            <a:cxnLst/>
            <a:rect l="l" t="t" r="r" b="b"/>
            <a:pathLst>
              <a:path w="445769" h="373380">
                <a:moveTo>
                  <a:pt x="414959" y="0"/>
                </a:moveTo>
                <a:lnTo>
                  <a:pt x="30683" y="0"/>
                </a:lnTo>
                <a:lnTo>
                  <a:pt x="12944" y="479"/>
                </a:lnTo>
                <a:lnTo>
                  <a:pt x="3835" y="3835"/>
                </a:lnTo>
                <a:lnTo>
                  <a:pt x="479" y="12944"/>
                </a:lnTo>
                <a:lnTo>
                  <a:pt x="0" y="30683"/>
                </a:lnTo>
                <a:lnTo>
                  <a:pt x="0" y="342531"/>
                </a:lnTo>
                <a:lnTo>
                  <a:pt x="479" y="360270"/>
                </a:lnTo>
                <a:lnTo>
                  <a:pt x="3835" y="369379"/>
                </a:lnTo>
                <a:lnTo>
                  <a:pt x="12944" y="372735"/>
                </a:lnTo>
                <a:lnTo>
                  <a:pt x="30683" y="373214"/>
                </a:lnTo>
                <a:lnTo>
                  <a:pt x="414959" y="373214"/>
                </a:lnTo>
                <a:lnTo>
                  <a:pt x="432698" y="372735"/>
                </a:lnTo>
                <a:lnTo>
                  <a:pt x="441807" y="369379"/>
                </a:lnTo>
                <a:lnTo>
                  <a:pt x="445163" y="360270"/>
                </a:lnTo>
                <a:lnTo>
                  <a:pt x="445642" y="342531"/>
                </a:lnTo>
                <a:lnTo>
                  <a:pt x="445642" y="30683"/>
                </a:lnTo>
                <a:lnTo>
                  <a:pt x="445163" y="12944"/>
                </a:lnTo>
                <a:lnTo>
                  <a:pt x="441807" y="3835"/>
                </a:lnTo>
                <a:lnTo>
                  <a:pt x="432698" y="479"/>
                </a:lnTo>
                <a:lnTo>
                  <a:pt x="414959" y="0"/>
                </a:lnTo>
                <a:close/>
              </a:path>
            </a:pathLst>
          </a:custGeom>
          <a:solidFill>
            <a:srgbClr val="F2F2F2"/>
          </a:solidFill>
        </p:spPr>
        <p:txBody>
          <a:bodyPr wrap="square" lIns="0" tIns="0" rIns="0" bIns="0" rtlCol="0"/>
          <a:lstStyle/>
          <a:p>
            <a:endParaRPr/>
          </a:p>
        </p:txBody>
      </p:sp>
      <p:sp>
        <p:nvSpPr>
          <p:cNvPr id="61" name="object 23">
            <a:extLst>
              <a:ext uri="{FF2B5EF4-FFF2-40B4-BE49-F238E27FC236}">
                <a16:creationId xmlns:a16="http://schemas.microsoft.com/office/drawing/2014/main" id="{B122115B-A3C9-C14C-B4E4-0FD33730FFAE}"/>
              </a:ext>
            </a:extLst>
          </p:cNvPr>
          <p:cNvSpPr/>
          <p:nvPr/>
        </p:nvSpPr>
        <p:spPr>
          <a:xfrm>
            <a:off x="1833548" y="1120864"/>
            <a:ext cx="445770" cy="373380"/>
          </a:xfrm>
          <a:custGeom>
            <a:avLst/>
            <a:gdLst/>
            <a:ahLst/>
            <a:cxnLst/>
            <a:rect l="l" t="t" r="r" b="b"/>
            <a:pathLst>
              <a:path w="445769" h="373380">
                <a:moveTo>
                  <a:pt x="30683" y="0"/>
                </a:moveTo>
                <a:lnTo>
                  <a:pt x="12944" y="479"/>
                </a:lnTo>
                <a:lnTo>
                  <a:pt x="3835" y="3835"/>
                </a:lnTo>
                <a:lnTo>
                  <a:pt x="479" y="12944"/>
                </a:lnTo>
                <a:lnTo>
                  <a:pt x="0" y="30683"/>
                </a:lnTo>
                <a:lnTo>
                  <a:pt x="0" y="342531"/>
                </a:lnTo>
                <a:lnTo>
                  <a:pt x="479" y="360270"/>
                </a:lnTo>
                <a:lnTo>
                  <a:pt x="3835" y="369379"/>
                </a:lnTo>
                <a:lnTo>
                  <a:pt x="12944" y="372735"/>
                </a:lnTo>
                <a:lnTo>
                  <a:pt x="30683" y="373214"/>
                </a:lnTo>
                <a:lnTo>
                  <a:pt x="414959" y="373214"/>
                </a:lnTo>
                <a:lnTo>
                  <a:pt x="432698" y="372735"/>
                </a:lnTo>
                <a:lnTo>
                  <a:pt x="441807" y="369379"/>
                </a:lnTo>
                <a:lnTo>
                  <a:pt x="445163" y="360270"/>
                </a:lnTo>
                <a:lnTo>
                  <a:pt x="445642" y="342531"/>
                </a:lnTo>
                <a:lnTo>
                  <a:pt x="445642" y="30683"/>
                </a:lnTo>
                <a:lnTo>
                  <a:pt x="445163" y="12944"/>
                </a:lnTo>
                <a:lnTo>
                  <a:pt x="441807" y="3835"/>
                </a:lnTo>
                <a:lnTo>
                  <a:pt x="432698" y="479"/>
                </a:lnTo>
                <a:lnTo>
                  <a:pt x="414959" y="0"/>
                </a:lnTo>
                <a:lnTo>
                  <a:pt x="30683" y="0"/>
                </a:lnTo>
                <a:close/>
              </a:path>
            </a:pathLst>
          </a:custGeom>
          <a:ln w="15341">
            <a:solidFill>
              <a:srgbClr val="406DB4"/>
            </a:solidFill>
          </a:ln>
        </p:spPr>
        <p:txBody>
          <a:bodyPr wrap="square" lIns="0" tIns="0" rIns="0" bIns="0" rtlCol="0"/>
          <a:lstStyle/>
          <a:p>
            <a:endParaRPr/>
          </a:p>
        </p:txBody>
      </p:sp>
      <p:sp>
        <p:nvSpPr>
          <p:cNvPr id="62" name="object 24">
            <a:extLst>
              <a:ext uri="{FF2B5EF4-FFF2-40B4-BE49-F238E27FC236}">
                <a16:creationId xmlns:a16="http://schemas.microsoft.com/office/drawing/2014/main" id="{72536E51-19A1-0447-A874-EABF2345A408}"/>
              </a:ext>
            </a:extLst>
          </p:cNvPr>
          <p:cNvSpPr txBox="1"/>
          <p:nvPr/>
        </p:nvSpPr>
        <p:spPr>
          <a:xfrm>
            <a:off x="4786100" y="1762571"/>
            <a:ext cx="2118995" cy="223138"/>
          </a:xfrm>
          <a:prstGeom prst="rect">
            <a:avLst/>
          </a:prstGeom>
        </p:spPr>
        <p:txBody>
          <a:bodyPr vert="horz" wrap="square" lIns="0" tIns="0" rIns="0" bIns="0" rtlCol="0">
            <a:spAutoFit/>
          </a:bodyPr>
          <a:lstStyle/>
          <a:p>
            <a:pPr marL="429895" marR="5080" indent="-417830">
              <a:lnSpc>
                <a:spcPct val="100000"/>
              </a:lnSpc>
            </a:pPr>
            <a:r>
              <a:rPr lang="es-MX" sz="1450" b="1" dirty="0">
                <a:solidFill>
                  <a:srgbClr val="F28D2A"/>
                </a:solidFill>
                <a:latin typeface="Open Sans"/>
                <a:cs typeface="Open Sans"/>
              </a:rPr>
              <a:t>Project Manager (1)</a:t>
            </a:r>
            <a:endParaRPr sz="1450" dirty="0">
              <a:solidFill>
                <a:srgbClr val="F28D2A"/>
              </a:solidFill>
              <a:latin typeface="Open Sans"/>
              <a:cs typeface="Open Sans"/>
            </a:endParaRPr>
          </a:p>
        </p:txBody>
      </p:sp>
      <p:sp>
        <p:nvSpPr>
          <p:cNvPr id="64" name="object 26">
            <a:extLst>
              <a:ext uri="{FF2B5EF4-FFF2-40B4-BE49-F238E27FC236}">
                <a16:creationId xmlns:a16="http://schemas.microsoft.com/office/drawing/2014/main" id="{E2C05DB3-D948-9448-ADDC-50DF2694EE8B}"/>
              </a:ext>
            </a:extLst>
          </p:cNvPr>
          <p:cNvSpPr/>
          <p:nvPr/>
        </p:nvSpPr>
        <p:spPr>
          <a:xfrm>
            <a:off x="4123499" y="1324162"/>
            <a:ext cx="3183255" cy="4727383"/>
          </a:xfrm>
          <a:custGeom>
            <a:avLst/>
            <a:gdLst/>
            <a:ahLst/>
            <a:cxnLst/>
            <a:rect l="l" t="t" r="r" b="b"/>
            <a:pathLst>
              <a:path w="3183254" h="2792095">
                <a:moveTo>
                  <a:pt x="0" y="2791904"/>
                </a:moveTo>
                <a:lnTo>
                  <a:pt x="3183001" y="2791904"/>
                </a:lnTo>
                <a:lnTo>
                  <a:pt x="3183001" y="0"/>
                </a:lnTo>
                <a:lnTo>
                  <a:pt x="0" y="0"/>
                </a:lnTo>
                <a:lnTo>
                  <a:pt x="0" y="2791904"/>
                </a:lnTo>
                <a:close/>
              </a:path>
            </a:pathLst>
          </a:custGeom>
          <a:ln w="15341">
            <a:solidFill>
              <a:srgbClr val="F28D2A"/>
            </a:solidFill>
          </a:ln>
        </p:spPr>
        <p:txBody>
          <a:bodyPr wrap="square" lIns="0" tIns="0" rIns="0" bIns="0" rtlCol="0"/>
          <a:lstStyle/>
          <a:p>
            <a:endParaRPr/>
          </a:p>
        </p:txBody>
      </p:sp>
      <p:sp>
        <p:nvSpPr>
          <p:cNvPr id="65" name="object 27">
            <a:extLst>
              <a:ext uri="{FF2B5EF4-FFF2-40B4-BE49-F238E27FC236}">
                <a16:creationId xmlns:a16="http://schemas.microsoft.com/office/drawing/2014/main" id="{84676A3C-31EE-AA47-9960-C59CFBAFAD67}"/>
              </a:ext>
            </a:extLst>
          </p:cNvPr>
          <p:cNvSpPr/>
          <p:nvPr/>
        </p:nvSpPr>
        <p:spPr>
          <a:xfrm>
            <a:off x="5492177" y="1120864"/>
            <a:ext cx="445770" cy="373380"/>
          </a:xfrm>
          <a:custGeom>
            <a:avLst/>
            <a:gdLst/>
            <a:ahLst/>
            <a:cxnLst/>
            <a:rect l="l" t="t" r="r" b="b"/>
            <a:pathLst>
              <a:path w="445770" h="373380">
                <a:moveTo>
                  <a:pt x="414959" y="0"/>
                </a:moveTo>
                <a:lnTo>
                  <a:pt x="30683" y="0"/>
                </a:lnTo>
                <a:lnTo>
                  <a:pt x="12944" y="479"/>
                </a:lnTo>
                <a:lnTo>
                  <a:pt x="3835" y="3835"/>
                </a:lnTo>
                <a:lnTo>
                  <a:pt x="479" y="12944"/>
                </a:lnTo>
                <a:lnTo>
                  <a:pt x="0" y="30683"/>
                </a:lnTo>
                <a:lnTo>
                  <a:pt x="0" y="342531"/>
                </a:lnTo>
                <a:lnTo>
                  <a:pt x="479" y="360270"/>
                </a:lnTo>
                <a:lnTo>
                  <a:pt x="3835" y="369379"/>
                </a:lnTo>
                <a:lnTo>
                  <a:pt x="12944" y="372735"/>
                </a:lnTo>
                <a:lnTo>
                  <a:pt x="30683" y="373214"/>
                </a:lnTo>
                <a:lnTo>
                  <a:pt x="414959" y="373214"/>
                </a:lnTo>
                <a:lnTo>
                  <a:pt x="432698" y="372735"/>
                </a:lnTo>
                <a:lnTo>
                  <a:pt x="441807" y="369379"/>
                </a:lnTo>
                <a:lnTo>
                  <a:pt x="445163" y="360270"/>
                </a:lnTo>
                <a:lnTo>
                  <a:pt x="445642" y="342531"/>
                </a:lnTo>
                <a:lnTo>
                  <a:pt x="445642" y="30683"/>
                </a:lnTo>
                <a:lnTo>
                  <a:pt x="445163" y="12944"/>
                </a:lnTo>
                <a:lnTo>
                  <a:pt x="441807" y="3835"/>
                </a:lnTo>
                <a:lnTo>
                  <a:pt x="432698" y="479"/>
                </a:lnTo>
                <a:lnTo>
                  <a:pt x="414959" y="0"/>
                </a:lnTo>
                <a:close/>
              </a:path>
            </a:pathLst>
          </a:custGeom>
          <a:solidFill>
            <a:srgbClr val="F2F2F2"/>
          </a:solidFill>
        </p:spPr>
        <p:txBody>
          <a:bodyPr wrap="square" lIns="0" tIns="0" rIns="0" bIns="0" rtlCol="0"/>
          <a:lstStyle/>
          <a:p>
            <a:endParaRPr/>
          </a:p>
        </p:txBody>
      </p:sp>
      <p:sp>
        <p:nvSpPr>
          <p:cNvPr id="66" name="object 28">
            <a:extLst>
              <a:ext uri="{FF2B5EF4-FFF2-40B4-BE49-F238E27FC236}">
                <a16:creationId xmlns:a16="http://schemas.microsoft.com/office/drawing/2014/main" id="{6192C08C-2AC8-254B-B4AA-F0DB4A65A027}"/>
              </a:ext>
            </a:extLst>
          </p:cNvPr>
          <p:cNvSpPr txBox="1"/>
          <p:nvPr/>
        </p:nvSpPr>
        <p:spPr>
          <a:xfrm>
            <a:off x="5576148" y="1118840"/>
            <a:ext cx="266700" cy="361950"/>
          </a:xfrm>
          <a:prstGeom prst="rect">
            <a:avLst/>
          </a:prstGeom>
        </p:spPr>
        <p:txBody>
          <a:bodyPr vert="horz" wrap="square" lIns="0" tIns="0" rIns="0" bIns="0" rtlCol="0">
            <a:spAutoFit/>
          </a:bodyPr>
          <a:lstStyle/>
          <a:p>
            <a:pPr marL="12700">
              <a:lnSpc>
                <a:spcPts val="2845"/>
              </a:lnSpc>
            </a:pPr>
            <a:r>
              <a:rPr sz="2400" spc="10" dirty="0">
                <a:solidFill>
                  <a:srgbClr val="F28D2A"/>
                </a:solidFill>
                <a:latin typeface="FontAwesome"/>
                <a:cs typeface="FontAwesome"/>
              </a:rPr>
              <a:t></a:t>
            </a:r>
            <a:endParaRPr sz="2400" dirty="0">
              <a:solidFill>
                <a:srgbClr val="F28D2A"/>
              </a:solidFill>
              <a:latin typeface="FontAwesome"/>
              <a:cs typeface="FontAwesome"/>
            </a:endParaRPr>
          </a:p>
        </p:txBody>
      </p:sp>
      <p:sp>
        <p:nvSpPr>
          <p:cNvPr id="67" name="object 29">
            <a:extLst>
              <a:ext uri="{FF2B5EF4-FFF2-40B4-BE49-F238E27FC236}">
                <a16:creationId xmlns:a16="http://schemas.microsoft.com/office/drawing/2014/main" id="{FFBE84F1-FECC-E148-A91E-C7C08E2A72FF}"/>
              </a:ext>
            </a:extLst>
          </p:cNvPr>
          <p:cNvSpPr/>
          <p:nvPr/>
        </p:nvSpPr>
        <p:spPr>
          <a:xfrm>
            <a:off x="5492177" y="1120864"/>
            <a:ext cx="445770" cy="373380"/>
          </a:xfrm>
          <a:custGeom>
            <a:avLst/>
            <a:gdLst/>
            <a:ahLst/>
            <a:cxnLst/>
            <a:rect l="l" t="t" r="r" b="b"/>
            <a:pathLst>
              <a:path w="445770" h="373380">
                <a:moveTo>
                  <a:pt x="30683" y="0"/>
                </a:moveTo>
                <a:lnTo>
                  <a:pt x="12944" y="479"/>
                </a:lnTo>
                <a:lnTo>
                  <a:pt x="3835" y="3835"/>
                </a:lnTo>
                <a:lnTo>
                  <a:pt x="479" y="12944"/>
                </a:lnTo>
                <a:lnTo>
                  <a:pt x="0" y="30683"/>
                </a:lnTo>
                <a:lnTo>
                  <a:pt x="0" y="342531"/>
                </a:lnTo>
                <a:lnTo>
                  <a:pt x="479" y="360270"/>
                </a:lnTo>
                <a:lnTo>
                  <a:pt x="3835" y="369379"/>
                </a:lnTo>
                <a:lnTo>
                  <a:pt x="12944" y="372735"/>
                </a:lnTo>
                <a:lnTo>
                  <a:pt x="30683" y="373214"/>
                </a:lnTo>
                <a:lnTo>
                  <a:pt x="414959" y="373214"/>
                </a:lnTo>
                <a:lnTo>
                  <a:pt x="432698" y="372735"/>
                </a:lnTo>
                <a:lnTo>
                  <a:pt x="441807" y="369379"/>
                </a:lnTo>
                <a:lnTo>
                  <a:pt x="445163" y="360270"/>
                </a:lnTo>
                <a:lnTo>
                  <a:pt x="445642" y="342531"/>
                </a:lnTo>
                <a:lnTo>
                  <a:pt x="445642" y="30683"/>
                </a:lnTo>
                <a:lnTo>
                  <a:pt x="445163" y="12944"/>
                </a:lnTo>
                <a:lnTo>
                  <a:pt x="441807" y="3835"/>
                </a:lnTo>
                <a:lnTo>
                  <a:pt x="432698" y="479"/>
                </a:lnTo>
                <a:lnTo>
                  <a:pt x="414959" y="0"/>
                </a:lnTo>
                <a:lnTo>
                  <a:pt x="30683" y="0"/>
                </a:lnTo>
                <a:close/>
              </a:path>
            </a:pathLst>
          </a:custGeom>
          <a:ln w="15341">
            <a:solidFill>
              <a:srgbClr val="F28D2A"/>
            </a:solidFill>
          </a:ln>
        </p:spPr>
        <p:txBody>
          <a:bodyPr wrap="square" lIns="0" tIns="0" rIns="0" bIns="0" rtlCol="0"/>
          <a:lstStyle/>
          <a:p>
            <a:endParaRPr/>
          </a:p>
        </p:txBody>
      </p:sp>
      <p:sp>
        <p:nvSpPr>
          <p:cNvPr id="68" name="object 30">
            <a:extLst>
              <a:ext uri="{FF2B5EF4-FFF2-40B4-BE49-F238E27FC236}">
                <a16:creationId xmlns:a16="http://schemas.microsoft.com/office/drawing/2014/main" id="{201CDF27-B2C7-184A-BDB8-24F6F85986FF}"/>
              </a:ext>
            </a:extLst>
          </p:cNvPr>
          <p:cNvSpPr txBox="1"/>
          <p:nvPr/>
        </p:nvSpPr>
        <p:spPr>
          <a:xfrm>
            <a:off x="8396496" y="1762571"/>
            <a:ext cx="1967230" cy="446276"/>
          </a:xfrm>
          <a:prstGeom prst="rect">
            <a:avLst/>
          </a:prstGeom>
        </p:spPr>
        <p:txBody>
          <a:bodyPr vert="horz" wrap="square" lIns="0" tIns="0" rIns="0" bIns="0" rtlCol="0">
            <a:spAutoFit/>
          </a:bodyPr>
          <a:lstStyle/>
          <a:p>
            <a:pPr marL="12700" algn="ctr">
              <a:lnSpc>
                <a:spcPct val="100000"/>
              </a:lnSpc>
            </a:pPr>
            <a:r>
              <a:rPr lang="es-MX" sz="1450" b="1" dirty="0">
                <a:solidFill>
                  <a:srgbClr val="FDBB09"/>
                </a:solidFill>
                <a:latin typeface="Open Sans"/>
                <a:cs typeface="Open Sans"/>
              </a:rPr>
              <a:t>Content Representatives (3-6)</a:t>
            </a:r>
            <a:endParaRPr sz="1450" dirty="0">
              <a:latin typeface="Open Sans"/>
              <a:cs typeface="Open Sans"/>
            </a:endParaRPr>
          </a:p>
        </p:txBody>
      </p:sp>
      <p:sp>
        <p:nvSpPr>
          <p:cNvPr id="70" name="object 32">
            <a:extLst>
              <a:ext uri="{FF2B5EF4-FFF2-40B4-BE49-F238E27FC236}">
                <a16:creationId xmlns:a16="http://schemas.microsoft.com/office/drawing/2014/main" id="{16187C43-C674-B448-84EF-97858E502ACB}"/>
              </a:ext>
            </a:extLst>
          </p:cNvPr>
          <p:cNvSpPr/>
          <p:nvPr/>
        </p:nvSpPr>
        <p:spPr>
          <a:xfrm>
            <a:off x="7782128" y="1324162"/>
            <a:ext cx="3183255" cy="4727383"/>
          </a:xfrm>
          <a:custGeom>
            <a:avLst/>
            <a:gdLst/>
            <a:ahLst/>
            <a:cxnLst/>
            <a:rect l="l" t="t" r="r" b="b"/>
            <a:pathLst>
              <a:path w="3183254" h="2792095">
                <a:moveTo>
                  <a:pt x="0" y="2791904"/>
                </a:moveTo>
                <a:lnTo>
                  <a:pt x="3183001" y="2791904"/>
                </a:lnTo>
                <a:lnTo>
                  <a:pt x="3183001" y="0"/>
                </a:lnTo>
                <a:lnTo>
                  <a:pt x="0" y="0"/>
                </a:lnTo>
                <a:lnTo>
                  <a:pt x="0" y="2791904"/>
                </a:lnTo>
                <a:close/>
              </a:path>
            </a:pathLst>
          </a:custGeom>
          <a:ln w="15341">
            <a:solidFill>
              <a:srgbClr val="FFCE06"/>
            </a:solidFill>
          </a:ln>
        </p:spPr>
        <p:txBody>
          <a:bodyPr wrap="square" lIns="0" tIns="0" rIns="0" bIns="0" rtlCol="0"/>
          <a:lstStyle/>
          <a:p>
            <a:endParaRPr>
              <a:solidFill>
                <a:srgbClr val="FFCE06"/>
              </a:solidFill>
            </a:endParaRPr>
          </a:p>
        </p:txBody>
      </p:sp>
      <p:sp>
        <p:nvSpPr>
          <p:cNvPr id="71" name="object 33">
            <a:extLst>
              <a:ext uri="{FF2B5EF4-FFF2-40B4-BE49-F238E27FC236}">
                <a16:creationId xmlns:a16="http://schemas.microsoft.com/office/drawing/2014/main" id="{457F4592-2A49-B244-8205-CD8A82919EA7}"/>
              </a:ext>
            </a:extLst>
          </p:cNvPr>
          <p:cNvSpPr/>
          <p:nvPr/>
        </p:nvSpPr>
        <p:spPr>
          <a:xfrm>
            <a:off x="9150807" y="1120864"/>
            <a:ext cx="445770" cy="373380"/>
          </a:xfrm>
          <a:custGeom>
            <a:avLst/>
            <a:gdLst/>
            <a:ahLst/>
            <a:cxnLst/>
            <a:rect l="l" t="t" r="r" b="b"/>
            <a:pathLst>
              <a:path w="445770" h="373380">
                <a:moveTo>
                  <a:pt x="414959" y="0"/>
                </a:moveTo>
                <a:lnTo>
                  <a:pt x="30683" y="0"/>
                </a:lnTo>
                <a:lnTo>
                  <a:pt x="12944" y="479"/>
                </a:lnTo>
                <a:lnTo>
                  <a:pt x="3835" y="3835"/>
                </a:lnTo>
                <a:lnTo>
                  <a:pt x="479" y="12944"/>
                </a:lnTo>
                <a:lnTo>
                  <a:pt x="0" y="30683"/>
                </a:lnTo>
                <a:lnTo>
                  <a:pt x="0" y="342531"/>
                </a:lnTo>
                <a:lnTo>
                  <a:pt x="479" y="360270"/>
                </a:lnTo>
                <a:lnTo>
                  <a:pt x="3835" y="369379"/>
                </a:lnTo>
                <a:lnTo>
                  <a:pt x="12944" y="372735"/>
                </a:lnTo>
                <a:lnTo>
                  <a:pt x="30683" y="373214"/>
                </a:lnTo>
                <a:lnTo>
                  <a:pt x="414959" y="373214"/>
                </a:lnTo>
                <a:lnTo>
                  <a:pt x="432698" y="372735"/>
                </a:lnTo>
                <a:lnTo>
                  <a:pt x="441807" y="369379"/>
                </a:lnTo>
                <a:lnTo>
                  <a:pt x="445163" y="360270"/>
                </a:lnTo>
                <a:lnTo>
                  <a:pt x="445643" y="342531"/>
                </a:lnTo>
                <a:lnTo>
                  <a:pt x="445643" y="30683"/>
                </a:lnTo>
                <a:lnTo>
                  <a:pt x="445163" y="12944"/>
                </a:lnTo>
                <a:lnTo>
                  <a:pt x="441807" y="3835"/>
                </a:lnTo>
                <a:lnTo>
                  <a:pt x="432698" y="479"/>
                </a:lnTo>
                <a:lnTo>
                  <a:pt x="414959" y="0"/>
                </a:lnTo>
                <a:close/>
              </a:path>
            </a:pathLst>
          </a:custGeom>
          <a:solidFill>
            <a:srgbClr val="F2F2F2"/>
          </a:solidFill>
        </p:spPr>
        <p:txBody>
          <a:bodyPr wrap="square" lIns="0" tIns="0" rIns="0" bIns="0" rtlCol="0"/>
          <a:lstStyle/>
          <a:p>
            <a:endParaRPr/>
          </a:p>
        </p:txBody>
      </p:sp>
      <p:sp>
        <p:nvSpPr>
          <p:cNvPr id="73" name="object 35">
            <a:extLst>
              <a:ext uri="{FF2B5EF4-FFF2-40B4-BE49-F238E27FC236}">
                <a16:creationId xmlns:a16="http://schemas.microsoft.com/office/drawing/2014/main" id="{5A6AB8AD-F593-BA48-983B-4373E0B81DA7}"/>
              </a:ext>
            </a:extLst>
          </p:cNvPr>
          <p:cNvSpPr/>
          <p:nvPr/>
        </p:nvSpPr>
        <p:spPr>
          <a:xfrm>
            <a:off x="9150807" y="1120864"/>
            <a:ext cx="445770" cy="373380"/>
          </a:xfrm>
          <a:custGeom>
            <a:avLst/>
            <a:gdLst/>
            <a:ahLst/>
            <a:cxnLst/>
            <a:rect l="l" t="t" r="r" b="b"/>
            <a:pathLst>
              <a:path w="445770" h="373380">
                <a:moveTo>
                  <a:pt x="30683" y="0"/>
                </a:moveTo>
                <a:lnTo>
                  <a:pt x="12944" y="479"/>
                </a:lnTo>
                <a:lnTo>
                  <a:pt x="3835" y="3835"/>
                </a:lnTo>
                <a:lnTo>
                  <a:pt x="479" y="12944"/>
                </a:lnTo>
                <a:lnTo>
                  <a:pt x="0" y="30683"/>
                </a:lnTo>
                <a:lnTo>
                  <a:pt x="0" y="342531"/>
                </a:lnTo>
                <a:lnTo>
                  <a:pt x="479" y="360270"/>
                </a:lnTo>
                <a:lnTo>
                  <a:pt x="3835" y="369379"/>
                </a:lnTo>
                <a:lnTo>
                  <a:pt x="12944" y="372735"/>
                </a:lnTo>
                <a:lnTo>
                  <a:pt x="30683" y="373214"/>
                </a:lnTo>
                <a:lnTo>
                  <a:pt x="414959" y="373214"/>
                </a:lnTo>
                <a:lnTo>
                  <a:pt x="432698" y="372735"/>
                </a:lnTo>
                <a:lnTo>
                  <a:pt x="441807" y="369379"/>
                </a:lnTo>
                <a:lnTo>
                  <a:pt x="445163" y="360270"/>
                </a:lnTo>
                <a:lnTo>
                  <a:pt x="445643" y="342531"/>
                </a:lnTo>
                <a:lnTo>
                  <a:pt x="445643" y="30683"/>
                </a:lnTo>
                <a:lnTo>
                  <a:pt x="445163" y="12944"/>
                </a:lnTo>
                <a:lnTo>
                  <a:pt x="441807" y="3835"/>
                </a:lnTo>
                <a:lnTo>
                  <a:pt x="432698" y="479"/>
                </a:lnTo>
                <a:lnTo>
                  <a:pt x="414959" y="0"/>
                </a:lnTo>
                <a:lnTo>
                  <a:pt x="30683" y="0"/>
                </a:lnTo>
                <a:close/>
              </a:path>
            </a:pathLst>
          </a:custGeom>
          <a:ln w="15341">
            <a:solidFill>
              <a:srgbClr val="FFCE06"/>
            </a:solidFill>
          </a:ln>
        </p:spPr>
        <p:txBody>
          <a:bodyPr wrap="square" lIns="0" tIns="0" rIns="0" bIns="0" rtlCol="0"/>
          <a:lstStyle/>
          <a:p>
            <a:endParaRPr/>
          </a:p>
        </p:txBody>
      </p:sp>
      <p:sp>
        <p:nvSpPr>
          <p:cNvPr id="74" name="object 28">
            <a:extLst>
              <a:ext uri="{FF2B5EF4-FFF2-40B4-BE49-F238E27FC236}">
                <a16:creationId xmlns:a16="http://schemas.microsoft.com/office/drawing/2014/main" id="{E0BF8444-25F9-9C48-816D-04D8CBF34621}"/>
              </a:ext>
            </a:extLst>
          </p:cNvPr>
          <p:cNvSpPr txBox="1"/>
          <p:nvPr/>
        </p:nvSpPr>
        <p:spPr>
          <a:xfrm>
            <a:off x="1930718" y="1118840"/>
            <a:ext cx="266700" cy="361950"/>
          </a:xfrm>
          <a:prstGeom prst="rect">
            <a:avLst/>
          </a:prstGeom>
        </p:spPr>
        <p:txBody>
          <a:bodyPr vert="horz" wrap="square" lIns="0" tIns="0" rIns="0" bIns="0" rtlCol="0">
            <a:spAutoFit/>
          </a:bodyPr>
          <a:lstStyle/>
          <a:p>
            <a:pPr marL="12700">
              <a:lnSpc>
                <a:spcPts val="2845"/>
              </a:lnSpc>
            </a:pPr>
            <a:r>
              <a:rPr sz="2400" spc="10" dirty="0">
                <a:solidFill>
                  <a:srgbClr val="406DB4"/>
                </a:solidFill>
                <a:latin typeface="FontAwesome"/>
                <a:cs typeface="FontAwesome"/>
              </a:rPr>
              <a:t></a:t>
            </a:r>
            <a:endParaRPr sz="2400" dirty="0">
              <a:solidFill>
                <a:srgbClr val="406DB4"/>
              </a:solidFill>
              <a:latin typeface="FontAwesome"/>
              <a:cs typeface="FontAwesome"/>
            </a:endParaRPr>
          </a:p>
        </p:txBody>
      </p:sp>
      <p:sp>
        <p:nvSpPr>
          <p:cNvPr id="75" name="object 28">
            <a:extLst>
              <a:ext uri="{FF2B5EF4-FFF2-40B4-BE49-F238E27FC236}">
                <a16:creationId xmlns:a16="http://schemas.microsoft.com/office/drawing/2014/main" id="{BEA6E3DB-26AA-1840-AC4C-02AA7276E82E}"/>
              </a:ext>
            </a:extLst>
          </p:cNvPr>
          <p:cNvSpPr txBox="1"/>
          <p:nvPr/>
        </p:nvSpPr>
        <p:spPr>
          <a:xfrm>
            <a:off x="9245918" y="1118840"/>
            <a:ext cx="266700" cy="361950"/>
          </a:xfrm>
          <a:prstGeom prst="rect">
            <a:avLst/>
          </a:prstGeom>
        </p:spPr>
        <p:txBody>
          <a:bodyPr vert="horz" wrap="square" lIns="0" tIns="0" rIns="0" bIns="0" rtlCol="0">
            <a:spAutoFit/>
          </a:bodyPr>
          <a:lstStyle/>
          <a:p>
            <a:pPr marL="12700">
              <a:lnSpc>
                <a:spcPts val="2845"/>
              </a:lnSpc>
            </a:pPr>
            <a:r>
              <a:rPr sz="2400" spc="10" dirty="0">
                <a:solidFill>
                  <a:srgbClr val="FFCE06"/>
                </a:solidFill>
                <a:latin typeface="FontAwesome"/>
                <a:cs typeface="FontAwesome"/>
              </a:rPr>
              <a:t></a:t>
            </a:r>
            <a:endParaRPr sz="2400" dirty="0">
              <a:solidFill>
                <a:srgbClr val="FFCE06"/>
              </a:solidFill>
              <a:latin typeface="FontAwesome"/>
              <a:cs typeface="FontAwesome"/>
            </a:endParaRPr>
          </a:p>
        </p:txBody>
      </p:sp>
      <p:sp>
        <p:nvSpPr>
          <p:cNvPr id="76" name="object 19">
            <a:extLst>
              <a:ext uri="{FF2B5EF4-FFF2-40B4-BE49-F238E27FC236}">
                <a16:creationId xmlns:a16="http://schemas.microsoft.com/office/drawing/2014/main" id="{EE940ECD-4909-0441-B5D2-795D868F1EB1}"/>
              </a:ext>
            </a:extLst>
          </p:cNvPr>
          <p:cNvSpPr txBox="1"/>
          <p:nvPr/>
        </p:nvSpPr>
        <p:spPr>
          <a:xfrm>
            <a:off x="836172" y="1762571"/>
            <a:ext cx="2727325" cy="223138"/>
          </a:xfrm>
          <a:prstGeom prst="rect">
            <a:avLst/>
          </a:prstGeom>
        </p:spPr>
        <p:txBody>
          <a:bodyPr vert="horz" wrap="square" lIns="0" tIns="0" rIns="0" bIns="0" rtlCol="0">
            <a:spAutoFit/>
          </a:bodyPr>
          <a:lstStyle/>
          <a:p>
            <a:pPr marL="12700" marR="592455" algn="r">
              <a:lnSpc>
                <a:spcPct val="100000"/>
              </a:lnSpc>
              <a:spcBef>
                <a:spcPts val="480"/>
              </a:spcBef>
              <a:tabLst>
                <a:tab pos="212725" algn="l"/>
              </a:tabLst>
            </a:pPr>
            <a:r>
              <a:rPr lang="es-MX" sz="1450" b="1" dirty="0">
                <a:solidFill>
                  <a:srgbClr val="406DB4"/>
                </a:solidFill>
                <a:latin typeface="Open Sans" panose="020B0606030504020204" pitchFamily="34" charset="0"/>
                <a:ea typeface="Open Sans" panose="020B0606030504020204" pitchFamily="34" charset="0"/>
                <a:cs typeface="Open Sans" panose="020B0606030504020204" pitchFamily="34" charset="0"/>
              </a:rPr>
              <a:t>Project Sponsor (1-2)</a:t>
            </a:r>
          </a:p>
        </p:txBody>
      </p:sp>
      <p:sp>
        <p:nvSpPr>
          <p:cNvPr id="77" name="object 38">
            <a:extLst>
              <a:ext uri="{FF2B5EF4-FFF2-40B4-BE49-F238E27FC236}">
                <a16:creationId xmlns:a16="http://schemas.microsoft.com/office/drawing/2014/main" id="{2319FAB2-76FC-1342-85FB-1E44D54E7CCC}"/>
              </a:ext>
            </a:extLst>
          </p:cNvPr>
          <p:cNvSpPr txBox="1"/>
          <p:nvPr/>
        </p:nvSpPr>
        <p:spPr>
          <a:xfrm>
            <a:off x="640115" y="2201678"/>
            <a:ext cx="2837378" cy="3400931"/>
          </a:xfrm>
          <a:prstGeom prst="rect">
            <a:avLst/>
          </a:prstGeom>
        </p:spPr>
        <p:txBody>
          <a:bodyPr vert="horz" wrap="square" lIns="0" tIns="0" rIns="0" bIns="0" rtlCol="0">
            <a:spAutoFit/>
          </a:bodyPr>
          <a:lstStyle/>
          <a:p>
            <a:pPr marL="298450" indent="-285750">
              <a:lnSpc>
                <a:spcPct val="100000"/>
              </a:lnSpc>
              <a:buFont typeface="Arial" panose="020B0604020202020204" pitchFamily="34" charset="0"/>
              <a:buChar char="•"/>
              <a:tabLst>
                <a:tab pos="241300" algn="l"/>
              </a:tabLst>
            </a:pPr>
            <a:r>
              <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rPr>
              <a:t>Single or multiple people from the sponsoring department</a:t>
            </a:r>
          </a:p>
          <a:p>
            <a:pPr marL="298450" indent="-285750">
              <a:lnSpc>
                <a:spcPct val="100000"/>
              </a:lnSpc>
              <a:buFont typeface="Arial" panose="020B0604020202020204" pitchFamily="34" charset="0"/>
              <a:buChar char="•"/>
              <a:tabLst>
                <a:tab pos="241300" algn="l"/>
              </a:tabLst>
            </a:pPr>
            <a:endPar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marL="298450" indent="-285750">
              <a:lnSpc>
                <a:spcPct val="100000"/>
              </a:lnSpc>
              <a:buFont typeface="Arial" panose="020B0604020202020204" pitchFamily="34" charset="0"/>
              <a:buChar char="•"/>
              <a:tabLst>
                <a:tab pos="241300" algn="l"/>
              </a:tabLst>
            </a:pPr>
            <a:r>
              <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rPr>
              <a:t>Project sponsor doesn’t have to be involved day to day in the project but can if they want to</a:t>
            </a:r>
          </a:p>
          <a:p>
            <a:pPr marL="298450" indent="-285750">
              <a:lnSpc>
                <a:spcPct val="100000"/>
              </a:lnSpc>
              <a:buFont typeface="Arial" panose="020B0604020202020204" pitchFamily="34" charset="0"/>
              <a:buChar char="•"/>
              <a:tabLst>
                <a:tab pos="241300" algn="l"/>
              </a:tabLst>
            </a:pPr>
            <a:endPar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marL="298450" indent="-285750">
              <a:lnSpc>
                <a:spcPct val="100000"/>
              </a:lnSpc>
              <a:buFont typeface="Arial" panose="020B0604020202020204" pitchFamily="34" charset="0"/>
              <a:buChar char="•"/>
              <a:tabLst>
                <a:tab pos="241300" algn="l"/>
              </a:tabLst>
            </a:pPr>
            <a:r>
              <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rPr>
              <a:t>Many times, the sponsor comes from the Corporate Communications team as they are traditionally the owners of the Intranet</a:t>
            </a:r>
          </a:p>
          <a:p>
            <a:pPr marL="298450" indent="-285750">
              <a:lnSpc>
                <a:spcPct val="100000"/>
              </a:lnSpc>
              <a:buFont typeface="Arial" panose="020B0604020202020204" pitchFamily="34" charset="0"/>
              <a:buChar char="•"/>
              <a:tabLst>
                <a:tab pos="241300" algn="l"/>
              </a:tabLst>
            </a:pPr>
            <a:endPar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marL="298450" indent="-285750">
              <a:lnSpc>
                <a:spcPct val="100000"/>
              </a:lnSpc>
              <a:buFont typeface="Arial" panose="020B0604020202020204" pitchFamily="34" charset="0"/>
              <a:buChar char="•"/>
              <a:tabLst>
                <a:tab pos="241300" algn="l"/>
              </a:tabLst>
            </a:pPr>
            <a:r>
              <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rPr>
              <a:t>A great project sponsor should know enough about the project to communicate the goals and progress to other executives</a:t>
            </a:r>
          </a:p>
        </p:txBody>
      </p:sp>
      <p:sp>
        <p:nvSpPr>
          <p:cNvPr id="79" name="object 38">
            <a:extLst>
              <a:ext uri="{FF2B5EF4-FFF2-40B4-BE49-F238E27FC236}">
                <a16:creationId xmlns:a16="http://schemas.microsoft.com/office/drawing/2014/main" id="{7949094B-6876-0044-8184-C07FB1445B28}"/>
              </a:ext>
            </a:extLst>
          </p:cNvPr>
          <p:cNvSpPr txBox="1"/>
          <p:nvPr/>
        </p:nvSpPr>
        <p:spPr>
          <a:xfrm>
            <a:off x="4297714" y="2201678"/>
            <a:ext cx="2837378" cy="2800767"/>
          </a:xfrm>
          <a:prstGeom prst="rect">
            <a:avLst/>
          </a:prstGeom>
        </p:spPr>
        <p:txBody>
          <a:bodyPr vert="horz" wrap="square" lIns="0" tIns="0" rIns="0" bIns="0" rtlCol="0">
            <a:spAutoFit/>
          </a:bodyPr>
          <a:lstStyle/>
          <a:p>
            <a:pPr marL="12700">
              <a:lnSpc>
                <a:spcPct val="100000"/>
              </a:lnSpc>
              <a:tabLst>
                <a:tab pos="241300" algn="l"/>
              </a:tabLst>
            </a:pPr>
            <a:r>
              <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rPr>
              <a:t>Dedicated Project Manager to: </a:t>
            </a:r>
          </a:p>
          <a:p>
            <a:pPr marL="12700">
              <a:lnSpc>
                <a:spcPct val="100000"/>
              </a:lnSpc>
              <a:tabLst>
                <a:tab pos="241300" algn="l"/>
              </a:tabLst>
            </a:pPr>
            <a:endPar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marL="298450" indent="-285750">
              <a:lnSpc>
                <a:spcPct val="100000"/>
              </a:lnSpc>
              <a:buFont typeface="Arial" panose="020B0604020202020204" pitchFamily="34" charset="0"/>
              <a:buChar char="•"/>
              <a:tabLst>
                <a:tab pos="241300" algn="l"/>
              </a:tabLst>
            </a:pPr>
            <a:r>
              <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rPr>
              <a:t>Liaise with Project Managers from vendor or other functional units within the organization</a:t>
            </a:r>
          </a:p>
          <a:p>
            <a:pPr marL="298450" indent="-285750">
              <a:lnSpc>
                <a:spcPct val="100000"/>
              </a:lnSpc>
              <a:buFont typeface="Arial" panose="020B0604020202020204" pitchFamily="34" charset="0"/>
              <a:buChar char="•"/>
              <a:tabLst>
                <a:tab pos="241300" algn="l"/>
              </a:tabLst>
            </a:pPr>
            <a:endPar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marL="298450" indent="-285750">
              <a:lnSpc>
                <a:spcPct val="100000"/>
              </a:lnSpc>
              <a:buFont typeface="Arial" panose="020B0604020202020204" pitchFamily="34" charset="0"/>
              <a:buChar char="•"/>
              <a:tabLst>
                <a:tab pos="241300" algn="l"/>
              </a:tabLst>
            </a:pPr>
            <a:r>
              <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rPr>
              <a:t>Ownership of client tasks and timeline</a:t>
            </a:r>
          </a:p>
          <a:p>
            <a:pPr marL="298450" indent="-285750">
              <a:lnSpc>
                <a:spcPct val="100000"/>
              </a:lnSpc>
              <a:buFont typeface="Arial" panose="020B0604020202020204" pitchFamily="34" charset="0"/>
              <a:buChar char="•"/>
              <a:tabLst>
                <a:tab pos="241300" algn="l"/>
              </a:tabLst>
            </a:pPr>
            <a:endPar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marL="298450" indent="-285750">
              <a:lnSpc>
                <a:spcPct val="100000"/>
              </a:lnSpc>
              <a:buFont typeface="Arial" panose="020B0604020202020204" pitchFamily="34" charset="0"/>
              <a:buChar char="•"/>
              <a:tabLst>
                <a:tab pos="241300" algn="l"/>
              </a:tabLst>
            </a:pPr>
            <a:r>
              <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rPr>
              <a:t>Ensure completeness of client deliverables</a:t>
            </a:r>
          </a:p>
          <a:p>
            <a:pPr marL="298450" indent="-285750">
              <a:lnSpc>
                <a:spcPct val="100000"/>
              </a:lnSpc>
              <a:buFont typeface="Arial" panose="020B0604020202020204" pitchFamily="34" charset="0"/>
              <a:buChar char="•"/>
              <a:tabLst>
                <a:tab pos="241300" algn="l"/>
              </a:tabLst>
            </a:pPr>
            <a:endPar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marL="298450" indent="-285750">
              <a:lnSpc>
                <a:spcPct val="100000"/>
              </a:lnSpc>
              <a:buFont typeface="Arial" panose="020B0604020202020204" pitchFamily="34" charset="0"/>
              <a:buChar char="•"/>
              <a:tabLst>
                <a:tab pos="241300" algn="l"/>
              </a:tabLst>
            </a:pPr>
            <a:r>
              <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rPr>
              <a:t>Ensure the necessary stakeholders are engaged</a:t>
            </a:r>
          </a:p>
        </p:txBody>
      </p:sp>
      <p:sp>
        <p:nvSpPr>
          <p:cNvPr id="80" name="object 38">
            <a:extLst>
              <a:ext uri="{FF2B5EF4-FFF2-40B4-BE49-F238E27FC236}">
                <a16:creationId xmlns:a16="http://schemas.microsoft.com/office/drawing/2014/main" id="{667DCDFF-87A7-1B42-9B87-E4CBD98C4D35}"/>
              </a:ext>
            </a:extLst>
          </p:cNvPr>
          <p:cNvSpPr txBox="1"/>
          <p:nvPr/>
        </p:nvSpPr>
        <p:spPr>
          <a:xfrm>
            <a:off x="7969168" y="2437208"/>
            <a:ext cx="2837378" cy="3400931"/>
          </a:xfrm>
          <a:prstGeom prst="rect">
            <a:avLst/>
          </a:prstGeom>
        </p:spPr>
        <p:txBody>
          <a:bodyPr vert="horz" wrap="square" lIns="0" tIns="0" rIns="0" bIns="0" rtlCol="0">
            <a:spAutoFit/>
          </a:bodyPr>
          <a:lstStyle/>
          <a:p>
            <a:pPr marL="12700">
              <a:lnSpc>
                <a:spcPct val="100000"/>
              </a:lnSpc>
              <a:tabLst>
                <a:tab pos="241300" algn="l"/>
              </a:tabLst>
            </a:pPr>
            <a:r>
              <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rPr>
              <a:t>Representatives from core units representing key stakeholder departments.  </a:t>
            </a:r>
          </a:p>
          <a:p>
            <a:pPr marL="12700">
              <a:lnSpc>
                <a:spcPct val="100000"/>
              </a:lnSpc>
              <a:tabLst>
                <a:tab pos="241300" algn="l"/>
              </a:tabLst>
            </a:pPr>
            <a:endPar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marL="298450" indent="-285750">
              <a:lnSpc>
                <a:spcPct val="100000"/>
              </a:lnSpc>
              <a:buFont typeface="Arial" panose="020B0604020202020204" pitchFamily="34" charset="0"/>
              <a:buChar char="•"/>
              <a:tabLst>
                <a:tab pos="241300" algn="l"/>
              </a:tabLst>
            </a:pPr>
            <a:r>
              <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rPr>
              <a:t>Contributing substantial content to the intranet</a:t>
            </a:r>
          </a:p>
          <a:p>
            <a:pPr marL="298450" indent="-285750">
              <a:lnSpc>
                <a:spcPct val="100000"/>
              </a:lnSpc>
              <a:buFont typeface="Arial" panose="020B0604020202020204" pitchFamily="34" charset="0"/>
              <a:buChar char="•"/>
              <a:tabLst>
                <a:tab pos="241300" algn="l"/>
              </a:tabLst>
            </a:pPr>
            <a:r>
              <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rPr>
              <a:t>Responsible for the implementation and ongoing operations of the intranet</a:t>
            </a:r>
          </a:p>
          <a:p>
            <a:pPr marL="298450" indent="-285750">
              <a:lnSpc>
                <a:spcPct val="100000"/>
              </a:lnSpc>
              <a:buFont typeface="Arial" panose="020B0604020202020204" pitchFamily="34" charset="0"/>
              <a:buChar char="•"/>
              <a:tabLst>
                <a:tab pos="241300" algn="l"/>
              </a:tabLst>
            </a:pPr>
            <a:r>
              <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rPr>
              <a:t>With accountability / authority to make decisions regarding the intranet</a:t>
            </a:r>
          </a:p>
          <a:p>
            <a:pPr marL="298450" indent="-285750">
              <a:lnSpc>
                <a:spcPct val="100000"/>
              </a:lnSpc>
              <a:buFont typeface="Arial" panose="020B0604020202020204" pitchFamily="34" charset="0"/>
              <a:buChar char="•"/>
              <a:tabLst>
                <a:tab pos="241300" algn="l"/>
              </a:tabLst>
            </a:pPr>
            <a:endPar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endParaRPr>
          </a:p>
          <a:p>
            <a:pPr marL="12700">
              <a:lnSpc>
                <a:spcPct val="100000"/>
              </a:lnSpc>
              <a:tabLst>
                <a:tab pos="241300" algn="l"/>
              </a:tabLst>
            </a:pPr>
            <a:r>
              <a:rPr lang="es-MX" sz="1300" dirty="0">
                <a:solidFill>
                  <a:srgbClr val="54565A"/>
                </a:solidFill>
                <a:latin typeface="Graphik" panose="020B0503030202060203" pitchFamily="34" charset="77"/>
                <a:ea typeface="Open Sans" panose="020B0606030504020204" pitchFamily="34" charset="0"/>
                <a:cs typeface="Open Sans" panose="020B0606030504020204" pitchFamily="34" charset="0"/>
              </a:rPr>
              <a:t>Not all departments need to be represented.  Other departments may be consulted and engaged at various stages as needed.</a:t>
            </a:r>
          </a:p>
        </p:txBody>
      </p:sp>
      <p:sp>
        <p:nvSpPr>
          <p:cNvPr id="40" name="object 18">
            <a:extLst>
              <a:ext uri="{FF2B5EF4-FFF2-40B4-BE49-F238E27FC236}">
                <a16:creationId xmlns:a16="http://schemas.microsoft.com/office/drawing/2014/main" id="{0A47441B-21A1-CE4D-A015-00AA415509EE}"/>
              </a:ext>
            </a:extLst>
          </p:cNvPr>
          <p:cNvSpPr/>
          <p:nvPr/>
        </p:nvSpPr>
        <p:spPr>
          <a:xfrm>
            <a:off x="1587" y="6462713"/>
            <a:ext cx="11428730" cy="395605"/>
          </a:xfrm>
          <a:custGeom>
            <a:avLst/>
            <a:gdLst/>
            <a:ahLst/>
            <a:cxnLst/>
            <a:rect l="l" t="t" r="r" b="b"/>
            <a:pathLst>
              <a:path w="11428730" h="395604">
                <a:moveTo>
                  <a:pt x="11428412" y="0"/>
                </a:moveTo>
                <a:lnTo>
                  <a:pt x="0" y="0"/>
                </a:lnTo>
                <a:lnTo>
                  <a:pt x="0" y="395287"/>
                </a:lnTo>
                <a:lnTo>
                  <a:pt x="11428412" y="395287"/>
                </a:lnTo>
                <a:lnTo>
                  <a:pt x="11428412" y="0"/>
                </a:lnTo>
                <a:close/>
              </a:path>
            </a:pathLst>
          </a:custGeom>
          <a:solidFill>
            <a:srgbClr val="FFFFFF"/>
          </a:solidFill>
        </p:spPr>
        <p:txBody>
          <a:bodyPr wrap="square" lIns="0" tIns="0" rIns="0" bIns="0" rtlCol="0"/>
          <a:lstStyle/>
          <a:p>
            <a:endParaRPr/>
          </a:p>
        </p:txBody>
      </p:sp>
      <p:sp>
        <p:nvSpPr>
          <p:cNvPr id="41" name="object 5">
            <a:extLst>
              <a:ext uri="{FF2B5EF4-FFF2-40B4-BE49-F238E27FC236}">
                <a16:creationId xmlns:a16="http://schemas.microsoft.com/office/drawing/2014/main" id="{C59D6187-D2FC-5F43-9EBF-7C5B76940E5A}"/>
              </a:ext>
            </a:extLst>
          </p:cNvPr>
          <p:cNvSpPr/>
          <p:nvPr/>
        </p:nvSpPr>
        <p:spPr>
          <a:xfrm>
            <a:off x="457200" y="6612470"/>
            <a:ext cx="90716" cy="97167"/>
          </a:xfrm>
          <a:prstGeom prst="rect">
            <a:avLst/>
          </a:prstGeom>
          <a:blipFill>
            <a:blip r:embed="rId2" cstate="print"/>
            <a:stretch>
              <a:fillRect/>
            </a:stretch>
          </a:blipFill>
        </p:spPr>
        <p:txBody>
          <a:bodyPr wrap="square" lIns="0" tIns="0" rIns="0" bIns="0" rtlCol="0"/>
          <a:lstStyle/>
          <a:p>
            <a:endParaRPr/>
          </a:p>
        </p:txBody>
      </p:sp>
      <p:sp>
        <p:nvSpPr>
          <p:cNvPr id="42" name="object 6">
            <a:extLst>
              <a:ext uri="{FF2B5EF4-FFF2-40B4-BE49-F238E27FC236}">
                <a16:creationId xmlns:a16="http://schemas.microsoft.com/office/drawing/2014/main" id="{78076C3C-071D-7547-AD3A-7AEBCED9D31E}"/>
              </a:ext>
            </a:extLst>
          </p:cNvPr>
          <p:cNvSpPr/>
          <p:nvPr/>
        </p:nvSpPr>
        <p:spPr>
          <a:xfrm>
            <a:off x="578243" y="6609880"/>
            <a:ext cx="113220" cy="102361"/>
          </a:xfrm>
          <a:prstGeom prst="rect">
            <a:avLst/>
          </a:prstGeom>
          <a:blipFill>
            <a:blip r:embed="rId3" cstate="print"/>
            <a:stretch>
              <a:fillRect/>
            </a:stretch>
          </a:blipFill>
        </p:spPr>
        <p:txBody>
          <a:bodyPr wrap="square" lIns="0" tIns="0" rIns="0" bIns="0" rtlCol="0"/>
          <a:lstStyle/>
          <a:p>
            <a:endParaRPr/>
          </a:p>
        </p:txBody>
      </p:sp>
      <p:pic>
        <p:nvPicPr>
          <p:cNvPr id="44" name="Imagen 43">
            <a:extLst>
              <a:ext uri="{FF2B5EF4-FFF2-40B4-BE49-F238E27FC236}">
                <a16:creationId xmlns:a16="http://schemas.microsoft.com/office/drawing/2014/main" id="{6AE8DE42-B1C8-AA43-8BB4-A0B498F51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5258" y="6521253"/>
            <a:ext cx="541686" cy="284830"/>
          </a:xfrm>
          <a:prstGeom prst="rect">
            <a:avLst/>
          </a:prstGeom>
        </p:spPr>
      </p:pic>
      <p:sp>
        <p:nvSpPr>
          <p:cNvPr id="47" name="object 36">
            <a:extLst>
              <a:ext uri="{FF2B5EF4-FFF2-40B4-BE49-F238E27FC236}">
                <a16:creationId xmlns:a16="http://schemas.microsoft.com/office/drawing/2014/main" id="{A2F116A8-325C-734E-9D2F-47C39F3053B1}"/>
              </a:ext>
            </a:extLst>
          </p:cNvPr>
          <p:cNvSpPr txBox="1">
            <a:spLocks/>
          </p:cNvSpPr>
          <p:nvPr/>
        </p:nvSpPr>
        <p:spPr>
          <a:xfrm>
            <a:off x="792130" y="6610350"/>
            <a:ext cx="1497013" cy="115888"/>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rgbClr val="A7A8AA"/>
                </a:solidFill>
                <a:latin typeface="Open Sans Light"/>
                <a:ea typeface="+mn-ea"/>
                <a:cs typeface="Open Sans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890"/>
              </a:lnSpc>
            </a:pPr>
            <a:r>
              <a:rPr lang="es-MX" spc="45" dirty="0"/>
              <a:t>http://bonzai-intranet.com/</a:t>
            </a:r>
          </a:p>
        </p:txBody>
      </p:sp>
      <p:sp>
        <p:nvSpPr>
          <p:cNvPr id="51" name="Text Placeholder 3">
            <a:extLst>
              <a:ext uri="{FF2B5EF4-FFF2-40B4-BE49-F238E27FC236}">
                <a16:creationId xmlns:a16="http://schemas.microsoft.com/office/drawing/2014/main" id="{E241C6AE-3533-7D4A-A20A-F868C9D00091}"/>
              </a:ext>
            </a:extLst>
          </p:cNvPr>
          <p:cNvSpPr txBox="1">
            <a:spLocks/>
          </p:cNvSpPr>
          <p:nvPr/>
        </p:nvSpPr>
        <p:spPr>
          <a:xfrm>
            <a:off x="428624" y="373974"/>
            <a:ext cx="6878130" cy="476539"/>
          </a:xfrm>
          <a:prstGeom prst="rect">
            <a:avLst/>
          </a:prstGeom>
        </p:spPr>
        <p:txBody>
          <a:bodyPr vert="horz" lIns="85725" tIns="42863" rIns="85725" bIns="42863" rtlCol="0">
            <a:noAutofit/>
          </a:bodyPr>
          <a:lstStyle>
            <a:lvl1pPr marL="446088" indent="-439738" algn="l" defTabSz="914400" rtl="0" eaLnBrk="1" latinLnBrk="0" hangingPunct="1">
              <a:lnSpc>
                <a:spcPct val="90000"/>
              </a:lnSpc>
              <a:spcBef>
                <a:spcPts val="1000"/>
              </a:spcBef>
              <a:spcAft>
                <a:spcPts val="1000"/>
              </a:spcAft>
              <a:buSzPct val="90000"/>
              <a:buFontTx/>
              <a:buBlip>
                <a:blip r:embed="rId5"/>
              </a:buBlip>
              <a:tabLst/>
              <a:defRPr sz="2500" b="0" i="0" kern="1200">
                <a:solidFill>
                  <a:schemeClr val="tx1"/>
                </a:solidFill>
                <a:latin typeface="Graphik Light" charset="0"/>
                <a:ea typeface="Graphik Light" charset="0"/>
                <a:cs typeface="Graphik Light" charset="0"/>
              </a:defRPr>
            </a:lvl1pPr>
            <a:lvl2pPr marL="1022350" indent="-354013" algn="l" defTabSz="914400" rtl="0" eaLnBrk="1" latinLnBrk="0" hangingPunct="1">
              <a:lnSpc>
                <a:spcPct val="90000"/>
              </a:lnSpc>
              <a:spcBef>
                <a:spcPts val="500"/>
              </a:spcBef>
              <a:spcAft>
                <a:spcPts val="800"/>
              </a:spcAft>
              <a:buSzPct val="50000"/>
              <a:buFontTx/>
              <a:buBlip>
                <a:blip r:embed="rId6"/>
              </a:buBlip>
              <a:tabLst/>
              <a:defRPr sz="2200" b="0" i="0" kern="1200">
                <a:solidFill>
                  <a:schemeClr val="tx1"/>
                </a:solidFill>
                <a:latin typeface="Graphik Light" charset="0"/>
                <a:ea typeface="Graphik Light" charset="0"/>
                <a:cs typeface="Graphik Light" charset="0"/>
              </a:defRPr>
            </a:lvl2pPr>
            <a:lvl3pPr marL="1516063" indent="-223838" algn="l" defTabSz="914400" rtl="0" eaLnBrk="1" latinLnBrk="0" hangingPunct="1">
              <a:lnSpc>
                <a:spcPct val="90000"/>
              </a:lnSpc>
              <a:spcBef>
                <a:spcPts val="500"/>
              </a:spcBef>
              <a:spcAft>
                <a:spcPts val="500"/>
              </a:spcAft>
              <a:buFont typeface="AppleSymbols" charset="0"/>
              <a:buChar char="⎼"/>
              <a:tabLst/>
              <a:defRPr sz="1800" b="0" i="0" kern="1200">
                <a:solidFill>
                  <a:schemeClr val="tx1"/>
                </a:solidFill>
                <a:latin typeface="Graphik Light" charset="0"/>
                <a:ea typeface="Graphik Light" charset="0"/>
                <a:cs typeface="Graphik Light" charset="0"/>
              </a:defRPr>
            </a:lvl3pPr>
            <a:lvl4pPr marL="1916113" indent="-177800" algn="l" defTabSz="914400" rtl="0" eaLnBrk="1" latinLnBrk="0" hangingPunct="1">
              <a:lnSpc>
                <a:spcPct val="90000"/>
              </a:lnSpc>
              <a:spcBef>
                <a:spcPts val="500"/>
              </a:spcBef>
              <a:buFont typeface="AppleSymbols" charset="0"/>
              <a:buChar char="⎼"/>
              <a:tabLst/>
              <a:defRPr sz="1400" b="0" i="0" kern="1200">
                <a:solidFill>
                  <a:schemeClr val="tx1"/>
                </a:solidFill>
                <a:latin typeface="Graphik" charset="0"/>
                <a:ea typeface="Graphik" charset="0"/>
                <a:cs typeface="Graphik" charset="0"/>
              </a:defRPr>
            </a:lvl4pPr>
            <a:lvl5pPr marL="2224088" indent="-177800" algn="l" defTabSz="914400" rtl="0" eaLnBrk="1" latinLnBrk="0" hangingPunct="1">
              <a:lnSpc>
                <a:spcPct val="90000"/>
              </a:lnSpc>
              <a:spcBef>
                <a:spcPts val="500"/>
              </a:spcBef>
              <a:buFont typeface="AppleSymbols" charset="0"/>
              <a:buChar char="⎼"/>
              <a:tabLst>
                <a:tab pos="1908175" algn="l"/>
                <a:tab pos="2216150" algn="l"/>
              </a:tabLst>
              <a:defRPr sz="1200" b="0" i="0" kern="1200">
                <a:solidFill>
                  <a:schemeClr val="tx1"/>
                </a:solidFill>
                <a:latin typeface="Graphik" charset="0"/>
                <a:ea typeface="Graphik" charset="0"/>
                <a:cs typeface="Graphi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953" indent="0" defTabSz="857250">
              <a:spcBef>
                <a:spcPts val="938"/>
              </a:spcBef>
              <a:spcAft>
                <a:spcPts val="938"/>
              </a:spcAft>
              <a:buNone/>
              <a:defRPr/>
            </a:pPr>
            <a:r>
              <a:rPr lang="en-US" sz="2625" b="1" dirty="0">
                <a:solidFill>
                  <a:srgbClr val="000000"/>
                </a:solidFill>
                <a:latin typeface="Graphik Black" charset="0"/>
                <a:ea typeface="+mn-ea"/>
                <a:cs typeface="+mn-cs"/>
              </a:rPr>
              <a:t>Intranet Project Team Structure</a:t>
            </a:r>
            <a:endParaRPr lang="en-US" sz="3375" b="1" dirty="0">
              <a:solidFill>
                <a:srgbClr val="000000"/>
              </a:solidFill>
              <a:latin typeface="Graphik" panose="020B0503030202060203" pitchFamily="34" charset="77"/>
            </a:endParaRPr>
          </a:p>
        </p:txBody>
      </p:sp>
    </p:spTree>
    <p:extLst>
      <p:ext uri="{BB962C8B-B14F-4D97-AF65-F5344CB8AC3E}">
        <p14:creationId xmlns:p14="http://schemas.microsoft.com/office/powerpoint/2010/main" val="1711998171"/>
      </p:ext>
    </p:extLst>
  </p:cSld>
  <p:clrMapOvr>
    <a:masterClrMapping/>
  </p:clrMapOvr>
</p:sld>
</file>

<file path=ppt/theme/theme1.xml><?xml version="1.0" encoding="utf-8"?>
<a:theme xmlns:a="http://schemas.openxmlformats.org/drawingml/2006/main" name="Office Theme">
  <a:themeElements>
    <a:clrScheme name="Personalizados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9B99"/>
      </a:hlink>
      <a:folHlink>
        <a:srgbClr val="1F9B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DA0A8703594C49AA6C1F0BA1591C20" ma:contentTypeVersion="7" ma:contentTypeDescription="Create a new document." ma:contentTypeScope="" ma:versionID="b4b0152ca170166935f783461115e96e">
  <xsd:schema xmlns:xsd="http://www.w3.org/2001/XMLSchema" xmlns:xs="http://www.w3.org/2001/XMLSchema" xmlns:p="http://schemas.microsoft.com/office/2006/metadata/properties" xmlns:ns2="199f452f-c8fd-4f0f-adff-c330f9b1c52f" xmlns:ns3="5c73539d-201b-4183-a9e6-15965e96548a" targetNamespace="http://schemas.microsoft.com/office/2006/metadata/properties" ma:root="true" ma:fieldsID="fce4cab8788303cd3644a039b3accf76" ns2:_="" ns3:_="">
    <xsd:import namespace="199f452f-c8fd-4f0f-adff-c330f9b1c52f"/>
    <xsd:import namespace="5c73539d-201b-4183-a9e6-15965e96548a"/>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Description0"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9f452f-c8fd-4f0f-adff-c330f9b1c52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c73539d-201b-4183-a9e6-15965e96548a" elementFormDefault="qualified">
    <xsd:import namespace="http://schemas.microsoft.com/office/2006/documentManagement/types"/>
    <xsd:import namespace="http://schemas.microsoft.com/office/infopath/2007/PartnerControls"/>
    <xsd:element name="Description0" ma:index="12" nillable="true" ma:displayName="Description" ma:internalName="Description0">
      <xsd:simpleType>
        <xsd:restriction base="dms:Note">
          <xsd:maxLength value="255"/>
        </xsd:restriction>
      </xsd:simpleType>
    </xsd:element>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99f452f-c8fd-4f0f-adff-c330f9b1c52f">
      <UserInfo>
        <DisplayName>Michal Pisarek</DisplayName>
        <AccountId>9</AccountId>
        <AccountType/>
      </UserInfo>
      <UserInfo>
        <DisplayName>Harrison Schell</DisplayName>
        <AccountId>121</AccountId>
        <AccountType/>
      </UserInfo>
      <UserInfo>
        <DisplayName>Ben Dlin</DisplayName>
        <AccountId>109</AccountId>
        <AccountType/>
      </UserInfo>
      <UserInfo>
        <DisplayName>Kristina Mamina</DisplayName>
        <AccountId>105</AccountId>
        <AccountType/>
      </UserInfo>
      <UserInfo>
        <DisplayName>Ben Dlin</DisplayName>
        <AccountId>197</AccountId>
        <AccountType/>
      </UserInfo>
      <UserInfo>
        <DisplayName>David Francoeur</DisplayName>
        <AccountId>821</AccountId>
        <AccountType/>
      </UserInfo>
    </SharedWithUsers>
    <LastSharedByUser xmlns="199f452f-c8fd-4f0f-adff-c330f9b1c52f">michal@dynamicowl.com</LastSharedByUser>
    <LastSharedByTime xmlns="199f452f-c8fd-4f0f-adff-c330f9b1c52f">2016-06-14T02:07:37+00:00</LastSharedByTime>
    <Description0 xmlns="5c73539d-201b-4183-a9e6-15965e96548a">Official presentation template</Description0>
  </documentManagement>
</p:properties>
</file>

<file path=customXml/itemProps1.xml><?xml version="1.0" encoding="utf-8"?>
<ds:datastoreItem xmlns:ds="http://schemas.openxmlformats.org/officeDocument/2006/customXml" ds:itemID="{166B0063-E54F-44DA-A557-34545C7AF2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9f452f-c8fd-4f0f-adff-c330f9b1c52f"/>
    <ds:schemaRef ds:uri="5c73539d-201b-4183-a9e6-15965e9654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3A8740-C280-4FDC-AA69-3AF6DD32FE95}">
  <ds:schemaRefs>
    <ds:schemaRef ds:uri="http://schemas.microsoft.com/sharepoint/v3/contenttype/forms"/>
  </ds:schemaRefs>
</ds:datastoreItem>
</file>

<file path=customXml/itemProps3.xml><?xml version="1.0" encoding="utf-8"?>
<ds:datastoreItem xmlns:ds="http://schemas.openxmlformats.org/officeDocument/2006/customXml" ds:itemID="{CF14342F-6973-4E66-808D-1F14B6091431}">
  <ds:schemaRefs>
    <ds:schemaRef ds:uri="199f452f-c8fd-4f0f-adff-c330f9b1c52f"/>
    <ds:schemaRef ds:uri="http://purl.org/dc/elements/1.1/"/>
    <ds:schemaRef ds:uri="http://schemas.microsoft.com/office/2006/metadata/properties"/>
    <ds:schemaRef ds:uri="http://purl.org/dc/terms/"/>
    <ds:schemaRef ds:uri="http://schemas.microsoft.com/office/2006/documentManagement/types"/>
    <ds:schemaRef ds:uri="5c73539d-201b-4183-a9e6-15965e96548a"/>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6458</TotalTime>
  <Words>1399</Words>
  <Application>Microsoft Macintosh PowerPoint</Application>
  <PresentationFormat>Personalizado</PresentationFormat>
  <Paragraphs>278</Paragraphs>
  <Slides>18</Slides>
  <Notes>8</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18</vt:i4>
      </vt:variant>
    </vt:vector>
  </HeadingPairs>
  <TitlesOfParts>
    <vt:vector size="32" baseType="lpstr">
      <vt:lpstr>Arial</vt:lpstr>
      <vt:lpstr>Calibri</vt:lpstr>
      <vt:lpstr>Font Awesome 5 Pro Light</vt:lpstr>
      <vt:lpstr>FontAwesome</vt:lpstr>
      <vt:lpstr>Graphik</vt:lpstr>
      <vt:lpstr>Graphik Black</vt:lpstr>
      <vt:lpstr>Graphik Bold</vt:lpstr>
      <vt:lpstr>Graphik Light</vt:lpstr>
      <vt:lpstr>Graphik Medium</vt:lpstr>
      <vt:lpstr>Graphik Semibold</vt:lpstr>
      <vt:lpstr>Open Sans</vt:lpstr>
      <vt:lpstr>Open Sans Light</vt:lpstr>
      <vt:lpstr>Open Sans Semibold</vt:lpstr>
      <vt:lpstr>Office Theme</vt:lpstr>
      <vt:lpstr>Presentación de PowerPoint</vt:lpstr>
      <vt:lpstr>Presentación de PowerPoint</vt:lpstr>
      <vt:lpstr>Presentación de PowerPoint</vt:lpstr>
      <vt:lpstr>12 Part Webinar Series Topics Continued</vt:lpstr>
      <vt:lpstr>Michal Pisarek</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About BONZAI</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Laura Servin Tapia</cp:lastModifiedBy>
  <cp:revision>97</cp:revision>
  <cp:lastPrinted>2018-03-28T18:47:10Z</cp:lastPrinted>
  <dcterms:modified xsi:type="dcterms:W3CDTF">2018-09-23T04:21:56Z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2016-05-10T00:00:00Z</vt:filetime>
  </property>
  <property fmtid="{D5CDD505-2E9C-101B-9397-08002B2CF9AE}" pid="3" name="Creator">
    <vt:lpwstr>Adobe InDesign CC 2015 (Windows)</vt:lpwstr>
  </property>
  <property fmtid="{D5CDD505-2E9C-101B-9397-08002B2CF9AE}" pid="4" name="LastSaved">
    <vt:filetime>2016-05-12T00:00:00Z</vt:filetime>
  </property>
  <property fmtid="{D5CDD505-2E9C-101B-9397-08002B2CF9AE}" pid="5" name="ContentTypeId">
    <vt:lpwstr>0x0101009EDA0A8703594C49AA6C1F0BA1591C20</vt:lpwstr>
  </property>
</Properties>
</file>